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Lst>
  <p:sldSz cx="12192000" cy="6858000"/>
  <p:notesSz cx="6858000" cy="9144000"/>
  <p:embeddedFontLst>
    <p:embeddedFont>
      <p:font typeface="Open Sans" panose="020B0606030504020204" pitchFamily="34" charset="0"/>
      <p:regular r:id="rId14"/>
    </p:embeddedFont>
    <p:embeddedFont>
      <p:font typeface="Roboto" panose="02000000000000000000" pitchFamily="2"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96357" autoAdjust="0"/>
  </p:normalViewPr>
  <p:slideViewPr>
    <p:cSldViewPr snapToGrid="0">
      <p:cViewPr varScale="1">
        <p:scale>
          <a:sx n="110" d="100"/>
          <a:sy n="110" d="100"/>
        </p:scale>
        <p:origin x="57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270C-112A-4D1F-C88D-7BAD2A56ED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E7EEA2-ECAB-BBEE-3BA0-95337C8CD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71874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avingsProgram">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3D345C-547C-A0C4-1574-C8EF407680E2}"/>
              </a:ext>
            </a:extLst>
          </p:cNvPr>
          <p:cNvSpPr txBox="1"/>
          <p:nvPr userDrawn="1"/>
        </p:nvSpPr>
        <p:spPr>
          <a:xfrm>
            <a:off x="0" y="365124"/>
            <a:ext cx="12192000" cy="1325563"/>
          </a:xfrm>
          <a:prstGeom prst="rect">
            <a:avLst/>
          </a:prstGeom>
          <a:solidFill>
            <a:schemeClr val="bg1"/>
          </a:solidFill>
        </p:spPr>
        <p:txBody>
          <a:bodyPr wrap="square" lIns="685800" rIns="685800" rtlCol="0" anchor="ctr" anchorCtr="0">
            <a:noAutofit/>
          </a:bodyPr>
          <a:lstStyle/>
          <a:p>
            <a:r>
              <a:rPr lang="en-US" sz="4400" dirty="0">
                <a:latin typeface="+mj-lt"/>
              </a:rPr>
              <a:t>Savings Program</a:t>
            </a:r>
          </a:p>
        </p:txBody>
      </p:sp>
      <p:sp>
        <p:nvSpPr>
          <p:cNvPr id="9" name="Rectangle 8">
            <a:extLst>
              <a:ext uri="{FF2B5EF4-FFF2-40B4-BE49-F238E27FC236}">
                <a16:creationId xmlns:a16="http://schemas.microsoft.com/office/drawing/2014/main" id="{27377FBF-5713-E613-3687-A435C2704263}"/>
              </a:ext>
            </a:extLst>
          </p:cNvPr>
          <p:cNvSpPr/>
          <p:nvPr userDrawn="1"/>
        </p:nvSpPr>
        <p:spPr>
          <a:xfrm>
            <a:off x="716910" y="1838468"/>
            <a:ext cx="1987731" cy="1987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1">
            <a:extLst>
              <a:ext uri="{FF2B5EF4-FFF2-40B4-BE49-F238E27FC236}">
                <a16:creationId xmlns:a16="http://schemas.microsoft.com/office/drawing/2014/main" id="{3CC161B9-29A9-60FD-46CD-BBF14D5A8995}"/>
              </a:ext>
            </a:extLst>
          </p:cNvPr>
          <p:cNvSpPr>
            <a:spLocks noGrp="1"/>
          </p:cNvSpPr>
          <p:nvPr>
            <p:ph type="pic" sz="quarter" idx="10" hasCustomPrompt="1"/>
          </p:nvPr>
        </p:nvSpPr>
        <p:spPr>
          <a:xfrm>
            <a:off x="805791" y="1927077"/>
            <a:ext cx="1809968" cy="1810512"/>
          </a:xfrm>
        </p:spPr>
        <p:txBody>
          <a:bodyPr lIns="91440" tIns="91440" rIns="91440" bIns="91440">
            <a:noAutofit/>
          </a:bodyPr>
          <a:lstStyle>
            <a:lvl1pPr>
              <a:defRPr sz="1000"/>
            </a:lvl1pPr>
          </a:lstStyle>
          <a:p>
            <a:r>
              <a:rPr lang="en-US" sz="1000" dirty="0"/>
              <a:t>Picture</a:t>
            </a:r>
            <a:endParaRPr lang="en-US" dirty="0"/>
          </a:p>
        </p:txBody>
      </p:sp>
      <p:sp>
        <p:nvSpPr>
          <p:cNvPr id="2" name="Content Placeholder 2">
            <a:extLst>
              <a:ext uri="{FF2B5EF4-FFF2-40B4-BE49-F238E27FC236}">
                <a16:creationId xmlns:a16="http://schemas.microsoft.com/office/drawing/2014/main" id="{BC0E4A22-DA62-933D-ED20-D6589FC519E5}"/>
              </a:ext>
            </a:extLst>
          </p:cNvPr>
          <p:cNvSpPr>
            <a:spLocks noGrp="1"/>
          </p:cNvSpPr>
          <p:nvPr>
            <p:ph idx="1"/>
          </p:nvPr>
        </p:nvSpPr>
        <p:spPr>
          <a:xfrm>
            <a:off x="2851483" y="1838468"/>
            <a:ext cx="8622956" cy="4351338"/>
          </a:xfrm>
        </p:spPr>
        <p:txBody>
          <a:bodyPr lIns="228600" tIns="457200" rIns="228600" bIns="457200"/>
          <a:lstStyle>
            <a:lvl1pPr marL="0" indent="0">
              <a:buNone/>
              <a:defRPr sz="2400">
                <a:solidFill>
                  <a:schemeClr val="tx2"/>
                </a:solidFill>
              </a:defRPr>
            </a:lvl1pPr>
            <a:lvl2pPr>
              <a:defRPr sz="2000">
                <a:solidFill>
                  <a:schemeClr val="tx2"/>
                </a:solidFill>
              </a:defRPr>
            </a:lvl2pPr>
            <a:lvl3pPr>
              <a:defRPr sz="1800">
                <a:solidFill>
                  <a:schemeClr val="tx2"/>
                </a:solidFill>
              </a:defRPr>
            </a:lvl3pPr>
            <a:lvl5pPr marL="1828800" indent="0">
              <a:buNone/>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4"/>
            <a:endParaRPr lang="en-US" dirty="0"/>
          </a:p>
        </p:txBody>
      </p:sp>
    </p:spTree>
    <p:extLst>
      <p:ext uri="{BB962C8B-B14F-4D97-AF65-F5344CB8AC3E}">
        <p14:creationId xmlns:p14="http://schemas.microsoft.com/office/powerpoint/2010/main" val="3291671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081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270C-112A-4D1F-C88D-7BAD2A56ED82}"/>
              </a:ext>
            </a:extLst>
          </p:cNvPr>
          <p:cNvSpPr>
            <a:spLocks noGrp="1"/>
          </p:cNvSpPr>
          <p:nvPr>
            <p:ph type="ctrTitle"/>
          </p:nvPr>
        </p:nvSpPr>
        <p:spPr>
          <a:xfrm>
            <a:off x="0" y="1361281"/>
            <a:ext cx="12192000" cy="4135437"/>
          </a:xfrm>
        </p:spPr>
        <p:txBody>
          <a:bodyPr anchor="ctr" anchorCtr="0"/>
          <a:lstStyle>
            <a:lvl1pPr algn="ctr">
              <a:defRPr sz="6000"/>
            </a:lvl1pPr>
          </a:lstStyle>
          <a:p>
            <a:r>
              <a:rPr lang="en-US"/>
              <a:t>Click to edit Master title style</a:t>
            </a:r>
          </a:p>
        </p:txBody>
      </p:sp>
    </p:spTree>
    <p:extLst>
      <p:ext uri="{BB962C8B-B14F-4D97-AF65-F5344CB8AC3E}">
        <p14:creationId xmlns:p14="http://schemas.microsoft.com/office/powerpoint/2010/main" val="76454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A21B4-BDBB-DE62-C6D8-DB30DD49EC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C7F6A1-BFC3-6668-6A2F-E91C11530B96}"/>
              </a:ext>
            </a:extLst>
          </p:cNvPr>
          <p:cNvSpPr>
            <a:spLocks noGrp="1"/>
          </p:cNvSpPr>
          <p:nvPr>
            <p:ph type="body" idx="1"/>
          </p:nvPr>
        </p:nvSpPr>
        <p:spPr>
          <a:xfrm>
            <a:off x="831850" y="4589463"/>
            <a:ext cx="10515600" cy="1500187"/>
          </a:xfrm>
        </p:spPr>
        <p:txBody>
          <a:bodyPr lIns="685800" rIns="68580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465584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48B34-E2AE-D724-EC4B-C9B5E3621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E507780-671A-4C8B-9831-0004BC71A8C4}"/>
              </a:ext>
            </a:extLst>
          </p:cNvPr>
          <p:cNvSpPr>
            <a:spLocks noGrp="1"/>
          </p:cNvSpPr>
          <p:nvPr>
            <p:ph idx="1"/>
          </p:nvPr>
        </p:nvSpPr>
        <p:spPr/>
        <p:txBody>
          <a:bodyPr lIns="228600" tIns="457200" rIns="228600" bIns="457200"/>
          <a:lstStyle>
            <a:lvl1pPr marL="0" indent="0">
              <a:buNone/>
              <a:defRPr sz="2400">
                <a:solidFill>
                  <a:schemeClr val="tx2"/>
                </a:solidFill>
              </a:defRPr>
            </a:lvl1pPr>
            <a:lvl2pPr>
              <a:defRPr sz="2000">
                <a:solidFill>
                  <a:schemeClr val="tx2"/>
                </a:solidFill>
              </a:defRPr>
            </a:lvl2pPr>
            <a:lvl3pPr>
              <a:defRPr sz="1800">
                <a:solidFill>
                  <a:schemeClr val="tx2"/>
                </a:solidFill>
              </a:defRPr>
            </a:lvl3pPr>
            <a:lvl5pPr marL="1828800" indent="0">
              <a:buNone/>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4"/>
            <a:endParaRPr lang="en-US" dirty="0"/>
          </a:p>
        </p:txBody>
      </p:sp>
    </p:spTree>
    <p:extLst>
      <p:ext uri="{BB962C8B-B14F-4D97-AF65-F5344CB8AC3E}">
        <p14:creationId xmlns:p14="http://schemas.microsoft.com/office/powerpoint/2010/main" val="125133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v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507780-671A-4C8B-9831-0004BC71A8C4}"/>
              </a:ext>
            </a:extLst>
          </p:cNvPr>
          <p:cNvSpPr>
            <a:spLocks noGrp="1"/>
          </p:cNvSpPr>
          <p:nvPr>
            <p:ph idx="1"/>
          </p:nvPr>
        </p:nvSpPr>
        <p:spPr/>
        <p:txBody>
          <a:bodyPr lIns="228600" tIns="457200" rIns="228600" bIns="457200"/>
          <a:lstStyle>
            <a:lvl1pPr marL="0" indent="0">
              <a:buNone/>
              <a:defRPr sz="2400">
                <a:solidFill>
                  <a:schemeClr val="tx2"/>
                </a:solidFill>
              </a:defRPr>
            </a:lvl1pPr>
            <a:lvl2pPr>
              <a:defRPr sz="2000">
                <a:solidFill>
                  <a:schemeClr val="tx2"/>
                </a:solidFill>
              </a:defRPr>
            </a:lvl2pPr>
            <a:lvl3pPr>
              <a:defRPr sz="1800">
                <a:solidFill>
                  <a:schemeClr val="tx2"/>
                </a:solidFill>
              </a:defRPr>
            </a:lvl3pPr>
          </a:lstStyle>
          <a:p>
            <a:pPr lvl="0"/>
            <a:r>
              <a:rPr lang="en-US" dirty="0"/>
              <a:t>Click to edit Master text styles</a:t>
            </a:r>
          </a:p>
          <a:p>
            <a:pPr lvl="1"/>
            <a:r>
              <a:rPr lang="en-US" dirty="0"/>
              <a:t>Second level</a:t>
            </a:r>
          </a:p>
          <a:p>
            <a:pPr lvl="2"/>
            <a:r>
              <a:rPr lang="en-US" dirty="0"/>
              <a:t>Third level</a:t>
            </a:r>
          </a:p>
        </p:txBody>
      </p:sp>
      <p:sp>
        <p:nvSpPr>
          <p:cNvPr id="5" name="Rectangle 4">
            <a:extLst>
              <a:ext uri="{FF2B5EF4-FFF2-40B4-BE49-F238E27FC236}">
                <a16:creationId xmlns:a16="http://schemas.microsoft.com/office/drawing/2014/main" id="{DEBC51BB-F1EF-0818-6817-9DB069FF91DC}"/>
              </a:ext>
            </a:extLst>
          </p:cNvPr>
          <p:cNvSpPr/>
          <p:nvPr userDrawn="1"/>
        </p:nvSpPr>
        <p:spPr>
          <a:xfrm>
            <a:off x="0" y="365124"/>
            <a:ext cx="12192000" cy="1325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logo&#10;&#10;Description automatically generated with low confidence">
            <a:extLst>
              <a:ext uri="{FF2B5EF4-FFF2-40B4-BE49-F238E27FC236}">
                <a16:creationId xmlns:a16="http://schemas.microsoft.com/office/drawing/2014/main" id="{1CD3A1EE-2243-46AF-B937-074DC0BEAF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16300"/>
            <a:ext cx="4606290" cy="761238"/>
          </a:xfrm>
          <a:prstGeom prst="rect">
            <a:avLst/>
          </a:prstGeom>
        </p:spPr>
      </p:pic>
    </p:spTree>
    <p:extLst>
      <p:ext uri="{BB962C8B-B14F-4D97-AF65-F5344CB8AC3E}">
        <p14:creationId xmlns:p14="http://schemas.microsoft.com/office/powerpoint/2010/main" val="273008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ED5E-6488-4A68-356E-31869BEC5B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9763A0-24F0-9082-5356-36DC724D4ABE}"/>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421CE913-3D75-B1BF-0B07-05C231F97196}"/>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70843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v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9763A0-24F0-9082-5356-36DC724D4ABE}"/>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p:txBody>
      </p:sp>
      <p:sp>
        <p:nvSpPr>
          <p:cNvPr id="4" name="Content Placeholder 3">
            <a:extLst>
              <a:ext uri="{FF2B5EF4-FFF2-40B4-BE49-F238E27FC236}">
                <a16:creationId xmlns:a16="http://schemas.microsoft.com/office/drawing/2014/main" id="{421CE913-3D75-B1BF-0B07-05C231F97196}"/>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p:txBody>
      </p:sp>
      <p:sp>
        <p:nvSpPr>
          <p:cNvPr id="5" name="Rectangle 4">
            <a:extLst>
              <a:ext uri="{FF2B5EF4-FFF2-40B4-BE49-F238E27FC236}">
                <a16:creationId xmlns:a16="http://schemas.microsoft.com/office/drawing/2014/main" id="{9CD4F81D-972F-34B1-0FF8-D28E1D0D2297}"/>
              </a:ext>
            </a:extLst>
          </p:cNvPr>
          <p:cNvSpPr/>
          <p:nvPr userDrawn="1"/>
        </p:nvSpPr>
        <p:spPr>
          <a:xfrm>
            <a:off x="0" y="365124"/>
            <a:ext cx="12192000" cy="1325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logo&#10;&#10;Description automatically generated with low confidence">
            <a:extLst>
              <a:ext uri="{FF2B5EF4-FFF2-40B4-BE49-F238E27FC236}">
                <a16:creationId xmlns:a16="http://schemas.microsoft.com/office/drawing/2014/main" id="{C2F257F3-C8D1-DDD2-140A-1FF8C8F282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616300"/>
            <a:ext cx="4606290" cy="761238"/>
          </a:xfrm>
          <a:prstGeom prst="rect">
            <a:avLst/>
          </a:prstGeom>
        </p:spPr>
      </p:pic>
    </p:spTree>
    <p:extLst>
      <p:ext uri="{BB962C8B-B14F-4D97-AF65-F5344CB8AC3E}">
        <p14:creationId xmlns:p14="http://schemas.microsoft.com/office/powerpoint/2010/main" val="127998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8C692-6B29-7295-1471-AF84AC3E27D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709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avingsProgram">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3D345C-547C-A0C4-1574-C8EF407680E2}"/>
              </a:ext>
            </a:extLst>
          </p:cNvPr>
          <p:cNvSpPr txBox="1"/>
          <p:nvPr userDrawn="1"/>
        </p:nvSpPr>
        <p:spPr>
          <a:xfrm>
            <a:off x="0" y="365124"/>
            <a:ext cx="12192000" cy="1325563"/>
          </a:xfrm>
          <a:prstGeom prst="rect">
            <a:avLst/>
          </a:prstGeom>
          <a:solidFill>
            <a:schemeClr val="bg1"/>
          </a:solidFill>
        </p:spPr>
        <p:txBody>
          <a:bodyPr wrap="square" lIns="685800" rIns="685800" rtlCol="0" anchor="ctr" anchorCtr="0">
            <a:noAutofit/>
          </a:bodyPr>
          <a:lstStyle/>
          <a:p>
            <a:r>
              <a:rPr lang="en-US" sz="4400" dirty="0">
                <a:latin typeface="+mj-lt"/>
              </a:rPr>
              <a:t>Savings Program</a:t>
            </a:r>
          </a:p>
        </p:txBody>
      </p:sp>
      <p:pic>
        <p:nvPicPr>
          <p:cNvPr id="7" name="Picture 6" descr="A picture containing chart&#10;&#10;Description automatically generated">
            <a:extLst>
              <a:ext uri="{FF2B5EF4-FFF2-40B4-BE49-F238E27FC236}">
                <a16:creationId xmlns:a16="http://schemas.microsoft.com/office/drawing/2014/main" id="{D2E2030D-A2D1-E937-778E-7C4F05C7F7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5446" y="1826437"/>
            <a:ext cx="6049950" cy="4350526"/>
          </a:xfrm>
          <a:prstGeom prst="rect">
            <a:avLst/>
          </a:prstGeom>
        </p:spPr>
      </p:pic>
      <p:sp>
        <p:nvSpPr>
          <p:cNvPr id="9" name="Rectangle 8">
            <a:extLst>
              <a:ext uri="{FF2B5EF4-FFF2-40B4-BE49-F238E27FC236}">
                <a16:creationId xmlns:a16="http://schemas.microsoft.com/office/drawing/2014/main" id="{27377FBF-5713-E613-3687-A435C2704263}"/>
              </a:ext>
            </a:extLst>
          </p:cNvPr>
          <p:cNvSpPr>
            <a:spLocks noChangeAspect="1"/>
          </p:cNvSpPr>
          <p:nvPr userDrawn="1"/>
        </p:nvSpPr>
        <p:spPr>
          <a:xfrm>
            <a:off x="716908" y="1826434"/>
            <a:ext cx="962079" cy="962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88A01B-F84A-90B5-5D48-211BAA478628}"/>
              </a:ext>
            </a:extLst>
          </p:cNvPr>
          <p:cNvSpPr>
            <a:spLocks noChangeAspect="1"/>
          </p:cNvSpPr>
          <p:nvPr userDrawn="1"/>
        </p:nvSpPr>
        <p:spPr>
          <a:xfrm>
            <a:off x="1830874" y="1826434"/>
            <a:ext cx="962079" cy="962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5689F3-F865-9BCB-ABDC-6C6F49CE8EB9}"/>
              </a:ext>
            </a:extLst>
          </p:cNvPr>
          <p:cNvSpPr>
            <a:spLocks noChangeAspect="1"/>
          </p:cNvSpPr>
          <p:nvPr userDrawn="1"/>
        </p:nvSpPr>
        <p:spPr>
          <a:xfrm>
            <a:off x="2944840" y="1826434"/>
            <a:ext cx="962079" cy="962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881B85-9201-386D-7B1C-22A7DB912336}"/>
              </a:ext>
            </a:extLst>
          </p:cNvPr>
          <p:cNvSpPr>
            <a:spLocks noChangeAspect="1"/>
          </p:cNvSpPr>
          <p:nvPr userDrawn="1"/>
        </p:nvSpPr>
        <p:spPr>
          <a:xfrm>
            <a:off x="716908" y="2958059"/>
            <a:ext cx="962079" cy="962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7DD95A5-8F43-47AA-5961-748523ECEBED}"/>
              </a:ext>
            </a:extLst>
          </p:cNvPr>
          <p:cNvSpPr>
            <a:spLocks noChangeAspect="1"/>
          </p:cNvSpPr>
          <p:nvPr userDrawn="1"/>
        </p:nvSpPr>
        <p:spPr>
          <a:xfrm>
            <a:off x="716908" y="4065855"/>
            <a:ext cx="962079" cy="962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E43A72E-4289-4EDE-31C7-776441BC09A2}"/>
              </a:ext>
            </a:extLst>
          </p:cNvPr>
          <p:cNvSpPr>
            <a:spLocks noChangeAspect="1"/>
          </p:cNvSpPr>
          <p:nvPr userDrawn="1"/>
        </p:nvSpPr>
        <p:spPr>
          <a:xfrm>
            <a:off x="1830874" y="2958059"/>
            <a:ext cx="962079" cy="962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62B752-AABA-0296-32F9-AB748B7E1D4D}"/>
              </a:ext>
            </a:extLst>
          </p:cNvPr>
          <p:cNvSpPr>
            <a:spLocks noChangeAspect="1"/>
          </p:cNvSpPr>
          <p:nvPr userDrawn="1"/>
        </p:nvSpPr>
        <p:spPr>
          <a:xfrm>
            <a:off x="2944840" y="2958059"/>
            <a:ext cx="962079" cy="962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81A54B-B0C4-8EBD-FB25-C2F4B0161DA6}"/>
              </a:ext>
            </a:extLst>
          </p:cNvPr>
          <p:cNvSpPr>
            <a:spLocks noChangeAspect="1"/>
          </p:cNvSpPr>
          <p:nvPr userDrawn="1"/>
        </p:nvSpPr>
        <p:spPr>
          <a:xfrm>
            <a:off x="1830874" y="4065855"/>
            <a:ext cx="962079" cy="962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6AF45B4-D966-3FAF-EB2C-D819B6622B14}"/>
              </a:ext>
            </a:extLst>
          </p:cNvPr>
          <p:cNvSpPr>
            <a:spLocks noChangeAspect="1"/>
          </p:cNvSpPr>
          <p:nvPr userDrawn="1"/>
        </p:nvSpPr>
        <p:spPr>
          <a:xfrm>
            <a:off x="2944840" y="4062004"/>
            <a:ext cx="962079" cy="962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B5008A4-3EBB-CEC3-876E-8CBD038A52F4}"/>
              </a:ext>
            </a:extLst>
          </p:cNvPr>
          <p:cNvSpPr>
            <a:spLocks noChangeAspect="1"/>
          </p:cNvSpPr>
          <p:nvPr userDrawn="1"/>
        </p:nvSpPr>
        <p:spPr>
          <a:xfrm>
            <a:off x="716908" y="5164799"/>
            <a:ext cx="962079" cy="962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DB9BE1C-2735-67B5-AC97-CAE375ACDCF6}"/>
              </a:ext>
            </a:extLst>
          </p:cNvPr>
          <p:cNvSpPr>
            <a:spLocks noChangeAspect="1"/>
          </p:cNvSpPr>
          <p:nvPr userDrawn="1"/>
        </p:nvSpPr>
        <p:spPr>
          <a:xfrm>
            <a:off x="1830874" y="5173651"/>
            <a:ext cx="962079" cy="962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9AD16A5-0B94-6A44-C972-24B63D573216}"/>
              </a:ext>
            </a:extLst>
          </p:cNvPr>
          <p:cNvSpPr>
            <a:spLocks noChangeAspect="1"/>
          </p:cNvSpPr>
          <p:nvPr userDrawn="1"/>
        </p:nvSpPr>
        <p:spPr>
          <a:xfrm>
            <a:off x="2944840" y="5164799"/>
            <a:ext cx="962079" cy="962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1">
            <a:extLst>
              <a:ext uri="{FF2B5EF4-FFF2-40B4-BE49-F238E27FC236}">
                <a16:creationId xmlns:a16="http://schemas.microsoft.com/office/drawing/2014/main" id="{3CC161B9-29A9-60FD-46CD-BBF14D5A8995}"/>
              </a:ext>
            </a:extLst>
          </p:cNvPr>
          <p:cNvSpPr>
            <a:spLocks noGrp="1" noChangeAspect="1"/>
          </p:cNvSpPr>
          <p:nvPr>
            <p:ph type="pic" sz="quarter" idx="10" hasCustomPrompt="1"/>
          </p:nvPr>
        </p:nvSpPr>
        <p:spPr>
          <a:xfrm>
            <a:off x="804361" y="1922285"/>
            <a:ext cx="778431" cy="768094"/>
          </a:xfrm>
        </p:spPr>
        <p:txBody>
          <a:bodyPr lIns="91440" tIns="91440" rIns="91440" bIns="91440">
            <a:noAutofit/>
          </a:bodyPr>
          <a:lstStyle>
            <a:lvl1pPr>
              <a:defRPr sz="1000"/>
            </a:lvl1pPr>
          </a:lstStyle>
          <a:p>
            <a:r>
              <a:rPr lang="en-US" sz="1000" dirty="0"/>
              <a:t>Picture</a:t>
            </a:r>
            <a:endParaRPr lang="en-US" dirty="0"/>
          </a:p>
        </p:txBody>
      </p:sp>
      <p:sp>
        <p:nvSpPr>
          <p:cNvPr id="23" name="Picture Placeholder 21">
            <a:extLst>
              <a:ext uri="{FF2B5EF4-FFF2-40B4-BE49-F238E27FC236}">
                <a16:creationId xmlns:a16="http://schemas.microsoft.com/office/drawing/2014/main" id="{3C0E4787-6D0C-BB65-4844-42462AC5536A}"/>
              </a:ext>
            </a:extLst>
          </p:cNvPr>
          <p:cNvSpPr>
            <a:spLocks noGrp="1" noChangeAspect="1"/>
          </p:cNvSpPr>
          <p:nvPr>
            <p:ph type="pic" sz="quarter" idx="11" hasCustomPrompt="1"/>
          </p:nvPr>
        </p:nvSpPr>
        <p:spPr>
          <a:xfrm>
            <a:off x="1918327" y="1922285"/>
            <a:ext cx="778431" cy="768094"/>
          </a:xfrm>
        </p:spPr>
        <p:txBody>
          <a:bodyPr lIns="91440" tIns="91440" rIns="91440" bIns="91440">
            <a:noAutofit/>
          </a:bodyPr>
          <a:lstStyle>
            <a:lvl1pPr>
              <a:defRPr sz="1000"/>
            </a:lvl1pPr>
          </a:lstStyle>
          <a:p>
            <a:r>
              <a:rPr lang="en-US" sz="1000" dirty="0"/>
              <a:t>Picture</a:t>
            </a:r>
            <a:endParaRPr lang="en-US" dirty="0"/>
          </a:p>
        </p:txBody>
      </p:sp>
      <p:sp>
        <p:nvSpPr>
          <p:cNvPr id="24" name="Picture Placeholder 21">
            <a:extLst>
              <a:ext uri="{FF2B5EF4-FFF2-40B4-BE49-F238E27FC236}">
                <a16:creationId xmlns:a16="http://schemas.microsoft.com/office/drawing/2014/main" id="{1DD30B9D-03ED-98C1-C972-8F18BB0523AB}"/>
              </a:ext>
            </a:extLst>
          </p:cNvPr>
          <p:cNvSpPr>
            <a:spLocks noGrp="1" noChangeAspect="1"/>
          </p:cNvSpPr>
          <p:nvPr>
            <p:ph type="pic" sz="quarter" idx="12" hasCustomPrompt="1"/>
          </p:nvPr>
        </p:nvSpPr>
        <p:spPr>
          <a:xfrm>
            <a:off x="3032293" y="1922285"/>
            <a:ext cx="778431" cy="768094"/>
          </a:xfrm>
        </p:spPr>
        <p:txBody>
          <a:bodyPr lIns="91440" tIns="91440" rIns="91440" bIns="91440">
            <a:noAutofit/>
          </a:bodyPr>
          <a:lstStyle>
            <a:lvl1pPr>
              <a:defRPr sz="1000"/>
            </a:lvl1pPr>
          </a:lstStyle>
          <a:p>
            <a:r>
              <a:rPr lang="en-US" sz="1000" dirty="0"/>
              <a:t>Picture</a:t>
            </a:r>
            <a:endParaRPr lang="en-US" dirty="0"/>
          </a:p>
        </p:txBody>
      </p:sp>
      <p:sp>
        <p:nvSpPr>
          <p:cNvPr id="25" name="Picture Placeholder 21">
            <a:extLst>
              <a:ext uri="{FF2B5EF4-FFF2-40B4-BE49-F238E27FC236}">
                <a16:creationId xmlns:a16="http://schemas.microsoft.com/office/drawing/2014/main" id="{5546C118-BDDC-BEB0-3D5D-20A7D1BCEBA9}"/>
              </a:ext>
            </a:extLst>
          </p:cNvPr>
          <p:cNvSpPr>
            <a:spLocks noGrp="1" noChangeAspect="1"/>
          </p:cNvSpPr>
          <p:nvPr>
            <p:ph type="pic" sz="quarter" idx="13" hasCustomPrompt="1"/>
          </p:nvPr>
        </p:nvSpPr>
        <p:spPr>
          <a:xfrm>
            <a:off x="804360" y="3050430"/>
            <a:ext cx="778431" cy="768094"/>
          </a:xfrm>
        </p:spPr>
        <p:txBody>
          <a:bodyPr lIns="91440" tIns="91440" rIns="91440" bIns="91440">
            <a:noAutofit/>
          </a:bodyPr>
          <a:lstStyle>
            <a:lvl1pPr>
              <a:defRPr sz="1000"/>
            </a:lvl1pPr>
          </a:lstStyle>
          <a:p>
            <a:r>
              <a:rPr lang="en-US" sz="1000" dirty="0"/>
              <a:t>Picture</a:t>
            </a:r>
            <a:endParaRPr lang="en-US" dirty="0"/>
          </a:p>
        </p:txBody>
      </p:sp>
      <p:sp>
        <p:nvSpPr>
          <p:cNvPr id="26" name="Picture Placeholder 21">
            <a:extLst>
              <a:ext uri="{FF2B5EF4-FFF2-40B4-BE49-F238E27FC236}">
                <a16:creationId xmlns:a16="http://schemas.microsoft.com/office/drawing/2014/main" id="{4EA662E2-AF6F-2ECE-3E24-4CC5BC607CD5}"/>
              </a:ext>
            </a:extLst>
          </p:cNvPr>
          <p:cNvSpPr>
            <a:spLocks noGrp="1" noChangeAspect="1"/>
          </p:cNvSpPr>
          <p:nvPr>
            <p:ph type="pic" sz="quarter" idx="14" hasCustomPrompt="1"/>
          </p:nvPr>
        </p:nvSpPr>
        <p:spPr>
          <a:xfrm>
            <a:off x="1918326" y="3050430"/>
            <a:ext cx="778431" cy="768094"/>
          </a:xfrm>
        </p:spPr>
        <p:txBody>
          <a:bodyPr lIns="91440" tIns="91440" rIns="91440" bIns="91440">
            <a:noAutofit/>
          </a:bodyPr>
          <a:lstStyle>
            <a:lvl1pPr>
              <a:defRPr sz="1000"/>
            </a:lvl1pPr>
          </a:lstStyle>
          <a:p>
            <a:r>
              <a:rPr lang="en-US" sz="1000" dirty="0"/>
              <a:t>Picture</a:t>
            </a:r>
            <a:endParaRPr lang="en-US" dirty="0"/>
          </a:p>
        </p:txBody>
      </p:sp>
      <p:sp>
        <p:nvSpPr>
          <p:cNvPr id="27" name="Picture Placeholder 21">
            <a:extLst>
              <a:ext uri="{FF2B5EF4-FFF2-40B4-BE49-F238E27FC236}">
                <a16:creationId xmlns:a16="http://schemas.microsoft.com/office/drawing/2014/main" id="{0BDFB6F3-C35E-0C6A-B2E3-3C785D09D8DA}"/>
              </a:ext>
            </a:extLst>
          </p:cNvPr>
          <p:cNvSpPr>
            <a:spLocks noGrp="1" noChangeAspect="1"/>
          </p:cNvSpPr>
          <p:nvPr>
            <p:ph type="pic" sz="quarter" idx="15" hasCustomPrompt="1"/>
          </p:nvPr>
        </p:nvSpPr>
        <p:spPr>
          <a:xfrm>
            <a:off x="3032292" y="3050430"/>
            <a:ext cx="778431" cy="768094"/>
          </a:xfrm>
        </p:spPr>
        <p:txBody>
          <a:bodyPr lIns="91440" tIns="91440" rIns="91440" bIns="91440">
            <a:noAutofit/>
          </a:bodyPr>
          <a:lstStyle>
            <a:lvl1pPr>
              <a:defRPr sz="1000"/>
            </a:lvl1pPr>
          </a:lstStyle>
          <a:p>
            <a:r>
              <a:rPr lang="en-US" sz="1000" dirty="0"/>
              <a:t>Picture</a:t>
            </a:r>
            <a:endParaRPr lang="en-US" dirty="0"/>
          </a:p>
        </p:txBody>
      </p:sp>
      <p:sp>
        <p:nvSpPr>
          <p:cNvPr id="28" name="Picture Placeholder 21">
            <a:extLst>
              <a:ext uri="{FF2B5EF4-FFF2-40B4-BE49-F238E27FC236}">
                <a16:creationId xmlns:a16="http://schemas.microsoft.com/office/drawing/2014/main" id="{75BFD22E-A984-4211-DACE-8B148AFC1F80}"/>
              </a:ext>
            </a:extLst>
          </p:cNvPr>
          <p:cNvSpPr>
            <a:spLocks noGrp="1" noChangeAspect="1"/>
          </p:cNvSpPr>
          <p:nvPr>
            <p:ph type="pic" sz="quarter" idx="16" hasCustomPrompt="1"/>
          </p:nvPr>
        </p:nvSpPr>
        <p:spPr>
          <a:xfrm>
            <a:off x="804359" y="4154375"/>
            <a:ext cx="778431" cy="768094"/>
          </a:xfrm>
        </p:spPr>
        <p:txBody>
          <a:bodyPr lIns="91440" tIns="91440" rIns="91440" bIns="91440">
            <a:noAutofit/>
          </a:bodyPr>
          <a:lstStyle>
            <a:lvl1pPr>
              <a:defRPr sz="1000"/>
            </a:lvl1pPr>
          </a:lstStyle>
          <a:p>
            <a:r>
              <a:rPr lang="en-US" sz="1000" dirty="0"/>
              <a:t>Picture</a:t>
            </a:r>
            <a:endParaRPr lang="en-US" dirty="0"/>
          </a:p>
        </p:txBody>
      </p:sp>
      <p:sp>
        <p:nvSpPr>
          <p:cNvPr id="29" name="Picture Placeholder 21">
            <a:extLst>
              <a:ext uri="{FF2B5EF4-FFF2-40B4-BE49-F238E27FC236}">
                <a16:creationId xmlns:a16="http://schemas.microsoft.com/office/drawing/2014/main" id="{6A12D9AE-902B-70FC-FDCE-612E74ACF9B3}"/>
              </a:ext>
            </a:extLst>
          </p:cNvPr>
          <p:cNvSpPr>
            <a:spLocks noGrp="1" noChangeAspect="1"/>
          </p:cNvSpPr>
          <p:nvPr>
            <p:ph type="pic" sz="quarter" idx="17" hasCustomPrompt="1"/>
          </p:nvPr>
        </p:nvSpPr>
        <p:spPr>
          <a:xfrm>
            <a:off x="1923310" y="4154375"/>
            <a:ext cx="778431" cy="768094"/>
          </a:xfrm>
        </p:spPr>
        <p:txBody>
          <a:bodyPr lIns="91440" tIns="91440" rIns="91440" bIns="91440">
            <a:noAutofit/>
          </a:bodyPr>
          <a:lstStyle>
            <a:lvl1pPr>
              <a:defRPr sz="1000"/>
            </a:lvl1pPr>
          </a:lstStyle>
          <a:p>
            <a:r>
              <a:rPr lang="en-US" sz="1000" dirty="0"/>
              <a:t>Picture</a:t>
            </a:r>
            <a:endParaRPr lang="en-US" dirty="0"/>
          </a:p>
        </p:txBody>
      </p:sp>
      <p:sp>
        <p:nvSpPr>
          <p:cNvPr id="30" name="Picture Placeholder 21">
            <a:extLst>
              <a:ext uri="{FF2B5EF4-FFF2-40B4-BE49-F238E27FC236}">
                <a16:creationId xmlns:a16="http://schemas.microsoft.com/office/drawing/2014/main" id="{D56CBC24-8526-FBE1-90B7-FFD1E48F033C}"/>
              </a:ext>
            </a:extLst>
          </p:cNvPr>
          <p:cNvSpPr>
            <a:spLocks noGrp="1" noChangeAspect="1"/>
          </p:cNvSpPr>
          <p:nvPr>
            <p:ph type="pic" sz="quarter" idx="18" hasCustomPrompt="1"/>
          </p:nvPr>
        </p:nvSpPr>
        <p:spPr>
          <a:xfrm>
            <a:off x="3032291" y="4154375"/>
            <a:ext cx="778431" cy="768094"/>
          </a:xfrm>
        </p:spPr>
        <p:txBody>
          <a:bodyPr lIns="91440" tIns="91440" rIns="91440" bIns="91440">
            <a:noAutofit/>
          </a:bodyPr>
          <a:lstStyle>
            <a:lvl1pPr>
              <a:defRPr sz="1000"/>
            </a:lvl1pPr>
          </a:lstStyle>
          <a:p>
            <a:r>
              <a:rPr lang="en-US" sz="1000" dirty="0"/>
              <a:t>Picture</a:t>
            </a:r>
            <a:endParaRPr lang="en-US" dirty="0"/>
          </a:p>
        </p:txBody>
      </p:sp>
      <p:sp>
        <p:nvSpPr>
          <p:cNvPr id="31" name="Picture Placeholder 21">
            <a:extLst>
              <a:ext uri="{FF2B5EF4-FFF2-40B4-BE49-F238E27FC236}">
                <a16:creationId xmlns:a16="http://schemas.microsoft.com/office/drawing/2014/main" id="{6D99A315-16DB-383A-B7F5-D542B2DC01B6}"/>
              </a:ext>
            </a:extLst>
          </p:cNvPr>
          <p:cNvSpPr>
            <a:spLocks noGrp="1" noChangeAspect="1"/>
          </p:cNvSpPr>
          <p:nvPr>
            <p:ph type="pic" sz="quarter" idx="19" hasCustomPrompt="1"/>
          </p:nvPr>
        </p:nvSpPr>
        <p:spPr>
          <a:xfrm>
            <a:off x="804359" y="5257170"/>
            <a:ext cx="778431" cy="768094"/>
          </a:xfrm>
        </p:spPr>
        <p:txBody>
          <a:bodyPr lIns="91440" tIns="91440" rIns="91440" bIns="91440">
            <a:noAutofit/>
          </a:bodyPr>
          <a:lstStyle>
            <a:lvl1pPr>
              <a:defRPr sz="1000"/>
            </a:lvl1pPr>
          </a:lstStyle>
          <a:p>
            <a:r>
              <a:rPr lang="en-US" sz="1000" dirty="0"/>
              <a:t>Picture</a:t>
            </a:r>
            <a:endParaRPr lang="en-US" dirty="0"/>
          </a:p>
        </p:txBody>
      </p:sp>
      <p:sp>
        <p:nvSpPr>
          <p:cNvPr id="33" name="Picture Placeholder 21">
            <a:extLst>
              <a:ext uri="{FF2B5EF4-FFF2-40B4-BE49-F238E27FC236}">
                <a16:creationId xmlns:a16="http://schemas.microsoft.com/office/drawing/2014/main" id="{3B85F014-CFB9-B958-F81E-8210C8101E5E}"/>
              </a:ext>
            </a:extLst>
          </p:cNvPr>
          <p:cNvSpPr>
            <a:spLocks noGrp="1" noChangeAspect="1"/>
          </p:cNvSpPr>
          <p:nvPr>
            <p:ph type="pic" sz="quarter" idx="20" hasCustomPrompt="1"/>
          </p:nvPr>
        </p:nvSpPr>
        <p:spPr>
          <a:xfrm>
            <a:off x="1918326" y="5257170"/>
            <a:ext cx="778431" cy="768094"/>
          </a:xfrm>
        </p:spPr>
        <p:txBody>
          <a:bodyPr lIns="91440" tIns="91440" rIns="91440" bIns="91440">
            <a:noAutofit/>
          </a:bodyPr>
          <a:lstStyle>
            <a:lvl1pPr>
              <a:defRPr sz="1000"/>
            </a:lvl1pPr>
          </a:lstStyle>
          <a:p>
            <a:r>
              <a:rPr lang="en-US" sz="1000" dirty="0"/>
              <a:t>Picture</a:t>
            </a:r>
            <a:endParaRPr lang="en-US" dirty="0"/>
          </a:p>
        </p:txBody>
      </p:sp>
      <p:sp>
        <p:nvSpPr>
          <p:cNvPr id="34" name="Picture Placeholder 21">
            <a:extLst>
              <a:ext uri="{FF2B5EF4-FFF2-40B4-BE49-F238E27FC236}">
                <a16:creationId xmlns:a16="http://schemas.microsoft.com/office/drawing/2014/main" id="{C87C6D51-F216-A4DE-629F-CB0A7BDAEF49}"/>
              </a:ext>
            </a:extLst>
          </p:cNvPr>
          <p:cNvSpPr>
            <a:spLocks noGrp="1" noChangeAspect="1"/>
          </p:cNvSpPr>
          <p:nvPr>
            <p:ph type="pic" sz="quarter" idx="21" hasCustomPrompt="1"/>
          </p:nvPr>
        </p:nvSpPr>
        <p:spPr>
          <a:xfrm>
            <a:off x="3027307" y="5257170"/>
            <a:ext cx="778431" cy="768094"/>
          </a:xfrm>
        </p:spPr>
        <p:txBody>
          <a:bodyPr lIns="91440" tIns="91440" rIns="91440" bIns="91440">
            <a:noAutofit/>
          </a:bodyPr>
          <a:lstStyle>
            <a:lvl1pPr>
              <a:defRPr sz="1000"/>
            </a:lvl1pPr>
          </a:lstStyle>
          <a:p>
            <a:r>
              <a:rPr lang="en-US" sz="1000" dirty="0"/>
              <a:t>Picture</a:t>
            </a:r>
            <a:endParaRPr lang="en-US" dirty="0"/>
          </a:p>
        </p:txBody>
      </p:sp>
    </p:spTree>
    <p:extLst>
      <p:ext uri="{BB962C8B-B14F-4D97-AF65-F5344CB8AC3E}">
        <p14:creationId xmlns:p14="http://schemas.microsoft.com/office/powerpoint/2010/main" val="87806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21000">
              <a:schemeClr val="accent5"/>
            </a:gs>
            <a:gs pos="71000">
              <a:schemeClr val="accent1"/>
            </a:gs>
          </a:gsLst>
          <a:lin ang="72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C0895A-2419-AA6C-757D-F6B9952AC72D}"/>
              </a:ext>
            </a:extLst>
          </p:cNvPr>
          <p:cNvSpPr>
            <a:spLocks noGrp="1"/>
          </p:cNvSpPr>
          <p:nvPr>
            <p:ph type="title"/>
          </p:nvPr>
        </p:nvSpPr>
        <p:spPr>
          <a:xfrm>
            <a:off x="0" y="365125"/>
            <a:ext cx="12192000" cy="1325563"/>
          </a:xfrm>
          <a:prstGeom prst="rect">
            <a:avLst/>
          </a:prstGeom>
          <a:solidFill>
            <a:schemeClr val="bg1"/>
          </a:solidFill>
        </p:spPr>
        <p:txBody>
          <a:bodyPr vert="horz" lIns="685800" tIns="45720" rIns="68580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FFD606-4FA2-8EA0-11DC-2106823A1EDE}"/>
              </a:ext>
            </a:extLst>
          </p:cNvPr>
          <p:cNvSpPr>
            <a:spLocks noGrp="1"/>
          </p:cNvSpPr>
          <p:nvPr>
            <p:ph type="body" idx="1"/>
          </p:nvPr>
        </p:nvSpPr>
        <p:spPr>
          <a:xfrm>
            <a:off x="838200" y="1825625"/>
            <a:ext cx="10515600" cy="4351338"/>
          </a:xfrm>
          <a:prstGeom prst="rect">
            <a:avLst/>
          </a:prstGeom>
          <a:solidFill>
            <a:schemeClr val="bg1"/>
          </a:solidFill>
        </p:spPr>
        <p:txBody>
          <a:bodyPr vert="horz" lIns="228600" tIns="457200" rIns="228600" bIns="457200" rtlCol="0">
            <a:normAutofit/>
          </a:bodyPr>
          <a:lstStyle/>
          <a:p>
            <a:pPr lvl="0"/>
            <a:r>
              <a:rPr lang="en-US" dirty="0"/>
              <a:t>Click to edit Master text styles</a:t>
            </a:r>
          </a:p>
          <a:p>
            <a:pPr lvl="1"/>
            <a:r>
              <a:rPr lang="en-US" dirty="0"/>
              <a:t>Second level</a:t>
            </a:r>
          </a:p>
          <a:p>
            <a:pPr lvl="2"/>
            <a:r>
              <a:rPr lang="en-US" dirty="0"/>
              <a:t>Third level</a:t>
            </a:r>
          </a:p>
        </p:txBody>
      </p:sp>
      <p:sp>
        <p:nvSpPr>
          <p:cNvPr id="8" name="TextBox 7">
            <a:extLst>
              <a:ext uri="{FF2B5EF4-FFF2-40B4-BE49-F238E27FC236}">
                <a16:creationId xmlns:a16="http://schemas.microsoft.com/office/drawing/2014/main" id="{697D97A5-0377-CB9F-9B82-58B77AF687DD}"/>
              </a:ext>
            </a:extLst>
          </p:cNvPr>
          <p:cNvSpPr txBox="1"/>
          <p:nvPr userDrawn="1"/>
        </p:nvSpPr>
        <p:spPr>
          <a:xfrm>
            <a:off x="9367935" y="6334020"/>
            <a:ext cx="2547257" cy="373225"/>
          </a:xfrm>
          <a:prstGeom prst="rect">
            <a:avLst/>
          </a:prstGeom>
          <a:noFill/>
        </p:spPr>
        <p:txBody>
          <a:bodyPr wrap="square" rtlCol="0">
            <a:spAutoFit/>
          </a:bodyPr>
          <a:lstStyle/>
          <a:p>
            <a:pPr algn="r"/>
            <a:r>
              <a:rPr lang="en-US" dirty="0">
                <a:solidFill>
                  <a:schemeClr val="bg1"/>
                </a:solidFill>
              </a:rPr>
              <a:t>#wethinkrealty</a:t>
            </a:r>
          </a:p>
        </p:txBody>
      </p:sp>
      <p:pic>
        <p:nvPicPr>
          <p:cNvPr id="7" name="Picture 6" descr="A picture containing text, queen, colorful, vector graphics&#10;&#10;Description automatically generated">
            <a:extLst>
              <a:ext uri="{FF2B5EF4-FFF2-40B4-BE49-F238E27FC236}">
                <a16:creationId xmlns:a16="http://schemas.microsoft.com/office/drawing/2014/main" id="{874FE74C-2445-30A7-DCB8-315BEC89B7D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26749" y="6370864"/>
            <a:ext cx="324497" cy="299536"/>
          </a:xfrm>
          <a:prstGeom prst="rect">
            <a:avLst/>
          </a:prstGeom>
        </p:spPr>
      </p:pic>
    </p:spTree>
    <p:extLst>
      <p:ext uri="{BB962C8B-B14F-4D97-AF65-F5344CB8AC3E}">
        <p14:creationId xmlns:p14="http://schemas.microsoft.com/office/powerpoint/2010/main" val="33540528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52" r:id="rId6"/>
    <p:sldLayoutId id="2147483662" r:id="rId7"/>
    <p:sldLayoutId id="2147483654" r:id="rId8"/>
    <p:sldLayoutId id="2147483663" r:id="rId9"/>
    <p:sldLayoutId id="2147483664" r:id="rId10"/>
    <p:sldLayoutId id="21474836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5000"/>
        </a:lnSpc>
        <a:spcBef>
          <a:spcPts val="1000"/>
        </a:spcBef>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thinkrealty.com/think-savings/" TargetMode="External"/><Relationship Id="rId2" Type="http://schemas.openxmlformats.org/officeDocument/2006/relationships/image" Target="../media/image24.JPG"/><Relationship Id="rId1" Type="http://schemas.openxmlformats.org/officeDocument/2006/relationships/slideLayout" Target="../slideLayouts/slideLayout4.xml"/><Relationship Id="rId4" Type="http://schemas.openxmlformats.org/officeDocument/2006/relationships/hyperlink" Target="https://thinkrealty.com/joi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https://thinkrealty.com/market-trends/" TargetMode="External"/><Relationship Id="rId13" Type="http://schemas.openxmlformats.org/officeDocument/2006/relationships/image" Target="../media/image6.png"/><Relationship Id="rId3" Type="http://schemas.openxmlformats.org/officeDocument/2006/relationships/hyperlink" Target="https://thinkrealty.com/resources/downloadables/" TargetMode="External"/><Relationship Id="rId7" Type="http://schemas.openxmlformats.org/officeDocument/2006/relationships/hyperlink" Target="https://thinkrealty.com/resident-expert/" TargetMode="External"/><Relationship Id="rId12" Type="http://schemas.openxmlformats.org/officeDocument/2006/relationships/image" Target="../media/image5.png"/><Relationship Id="rId17" Type="http://schemas.openxmlformats.org/officeDocument/2006/relationships/image" Target="../media/image10.png"/><Relationship Id="rId2" Type="http://schemas.openxmlformats.org/officeDocument/2006/relationships/hyperlink" Target="https://thinkrealty.com/resources/calculators/" TargetMode="External"/><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thinkrealty.com/magazine/" TargetMode="External"/><Relationship Id="rId11" Type="http://schemas.openxmlformats.org/officeDocument/2006/relationships/hyperlink" Target="https://thinkrealty.com/webinar/" TargetMode="External"/><Relationship Id="rId5" Type="http://schemas.openxmlformats.org/officeDocument/2006/relationships/hyperlink" Target="https://thinkrealty.com/think-savings/" TargetMode="External"/><Relationship Id="rId15" Type="http://schemas.openxmlformats.org/officeDocument/2006/relationships/image" Target="../media/image8.png"/><Relationship Id="rId10" Type="http://schemas.openxmlformats.org/officeDocument/2006/relationships/hyperlink" Target="https://thinkrealty.com/podcast/" TargetMode="External"/><Relationship Id="rId4" Type="http://schemas.openxmlformats.org/officeDocument/2006/relationships/hyperlink" Target="https://thinkrealty.com/events/" TargetMode="External"/><Relationship Id="rId9" Type="http://schemas.openxmlformats.org/officeDocument/2006/relationships/hyperlink" Target="https://thinkrealty.com/archive/" TargetMode="External"/><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050C4A-8E61-FB3D-8F23-E0018B8D232E}"/>
              </a:ext>
            </a:extLst>
          </p:cNvPr>
          <p:cNvSpPr>
            <a:spLocks noGrp="1"/>
          </p:cNvSpPr>
          <p:nvPr>
            <p:ph type="ctrTitle"/>
          </p:nvPr>
        </p:nvSpPr>
        <p:spPr/>
        <p:txBody>
          <a:bodyPr/>
          <a:lstStyle/>
          <a:p>
            <a:br>
              <a:rPr lang="en-US" dirty="0"/>
            </a:br>
            <a:br>
              <a:rPr lang="en-US" dirty="0"/>
            </a:br>
            <a:br>
              <a:rPr lang="en-US" dirty="0"/>
            </a:br>
            <a:r>
              <a:rPr lang="en-US" dirty="0"/>
              <a:t>Affiliate Group Benefits </a:t>
            </a:r>
          </a:p>
        </p:txBody>
      </p:sp>
      <p:pic>
        <p:nvPicPr>
          <p:cNvPr id="6" name="Picture 5" descr="Logo&#10;&#10;Description automatically generated">
            <a:extLst>
              <a:ext uri="{FF2B5EF4-FFF2-40B4-BE49-F238E27FC236}">
                <a16:creationId xmlns:a16="http://schemas.microsoft.com/office/drawing/2014/main" id="{1F3FEAD6-8C74-334E-3FCC-83103F53B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807" y="1828419"/>
            <a:ext cx="3088386" cy="1864213"/>
          </a:xfrm>
          <a:prstGeom prst="rect">
            <a:avLst/>
          </a:prstGeom>
        </p:spPr>
      </p:pic>
    </p:spTree>
    <p:extLst>
      <p:ext uri="{BB962C8B-B14F-4D97-AF65-F5344CB8AC3E}">
        <p14:creationId xmlns:p14="http://schemas.microsoft.com/office/powerpoint/2010/main" val="2387401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764E585-0610-254F-DD64-AEF45BBD696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70002" b="-70002"/>
          <a:stretch/>
        </p:blipFill>
        <p:spPr/>
      </p:pic>
      <p:sp>
        <p:nvSpPr>
          <p:cNvPr id="3" name="Content Placeholder 2">
            <a:extLst>
              <a:ext uri="{FF2B5EF4-FFF2-40B4-BE49-F238E27FC236}">
                <a16:creationId xmlns:a16="http://schemas.microsoft.com/office/drawing/2014/main" id="{23397AED-2EA5-D702-7970-646013F45685}"/>
              </a:ext>
            </a:extLst>
          </p:cNvPr>
          <p:cNvSpPr>
            <a:spLocks noGrp="1"/>
          </p:cNvSpPr>
          <p:nvPr>
            <p:ph idx="1"/>
          </p:nvPr>
        </p:nvSpPr>
        <p:spPr/>
        <p:txBody>
          <a:bodyPr>
            <a:noAutofit/>
          </a:bodyPr>
          <a:lstStyle/>
          <a:p>
            <a:pPr marL="285750" indent="-285750">
              <a:buFont typeface="Arial" panose="020B0604020202020204" pitchFamily="34" charset="0"/>
              <a:buChar char="•"/>
            </a:pPr>
            <a:r>
              <a:rPr lang="en-US" sz="1800" dirty="0">
                <a:cs typeface="Arial" panose="020B0604020202020204" pitchFamily="34" charset="0"/>
              </a:rPr>
              <a:t>Save up to 73% off Regular Retail Pricing on approximately 85 core items.</a:t>
            </a:r>
          </a:p>
          <a:p>
            <a:pPr marL="285750" indent="-285750">
              <a:buFont typeface="Arial" panose="020B0604020202020204" pitchFamily="34" charset="0"/>
              <a:buChar char="•"/>
            </a:pPr>
            <a:r>
              <a:rPr lang="en-US" sz="1800" dirty="0">
                <a:cs typeface="Arial" panose="020B0604020202020204" pitchFamily="34" charset="0"/>
              </a:rPr>
              <a:t>Commercial discounted rate on all 60,000 quality batteries, light bulbs, accessories &amp; more.</a:t>
            </a:r>
          </a:p>
          <a:p>
            <a:pPr marL="285750" indent="-285750">
              <a:buFont typeface="Arial" panose="020B0604020202020204" pitchFamily="34" charset="0"/>
              <a:buChar char="•"/>
            </a:pPr>
            <a:r>
              <a:rPr lang="en-US" sz="1800" dirty="0">
                <a:cs typeface="Arial" panose="020B0604020202020204" pitchFamily="34" charset="0"/>
              </a:rPr>
              <a:t>Over 700 locations, open 7 days per week with morning and evening hours, plus 24/7 online shopping.</a:t>
            </a:r>
          </a:p>
          <a:p>
            <a:pPr marL="285750" indent="-285750">
              <a:buFont typeface="Arial" panose="020B0604020202020204" pitchFamily="34" charset="0"/>
              <a:buChar char="•"/>
            </a:pPr>
            <a:r>
              <a:rPr lang="en-US" sz="1800" dirty="0">
                <a:cs typeface="Arial" panose="020B0604020202020204" pitchFamily="34" charset="0"/>
              </a:rPr>
              <a:t>Extensive in-stock inventory plus flexible delivery options, store pickup and curbside service.</a:t>
            </a:r>
          </a:p>
          <a:p>
            <a:pPr marL="285750" indent="-285750">
              <a:buFont typeface="Arial" panose="020B0604020202020204" pitchFamily="34" charset="0"/>
              <a:buChar char="•"/>
            </a:pPr>
            <a:r>
              <a:rPr lang="en-US" sz="1800" dirty="0">
                <a:cs typeface="Arial" panose="020B0604020202020204" pitchFamily="34" charset="0"/>
              </a:rPr>
              <a:t>End-to-end best practice solutions for product disposal.</a:t>
            </a:r>
          </a:p>
        </p:txBody>
      </p:sp>
    </p:spTree>
    <p:extLst>
      <p:ext uri="{BB962C8B-B14F-4D97-AF65-F5344CB8AC3E}">
        <p14:creationId xmlns:p14="http://schemas.microsoft.com/office/powerpoint/2010/main" val="254658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325F03-8AE6-5FA7-B324-09969542D8A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66941" y="191087"/>
            <a:ext cx="10329393" cy="6475822"/>
          </a:xfrm>
          <a:prstGeom prst="rect">
            <a:avLst/>
          </a:prstGeom>
        </p:spPr>
      </p:pic>
      <p:sp>
        <p:nvSpPr>
          <p:cNvPr id="5" name="Title 1">
            <a:extLst>
              <a:ext uri="{FF2B5EF4-FFF2-40B4-BE49-F238E27FC236}">
                <a16:creationId xmlns:a16="http://schemas.microsoft.com/office/drawing/2014/main" id="{2F5A3663-A694-5656-0FDE-8A31F52898AB}"/>
              </a:ext>
            </a:extLst>
          </p:cNvPr>
          <p:cNvSpPr txBox="1">
            <a:spLocks/>
          </p:cNvSpPr>
          <p:nvPr/>
        </p:nvSpPr>
        <p:spPr>
          <a:xfrm rot="16200000">
            <a:off x="-2599649" y="2795312"/>
            <a:ext cx="6858005" cy="1267374"/>
          </a:xfrm>
          <a:prstGeom prst="rect">
            <a:avLst/>
          </a:prstGeom>
          <a:solidFill>
            <a:schemeClr val="bg1"/>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t>Membership Options</a:t>
            </a:r>
          </a:p>
        </p:txBody>
      </p:sp>
    </p:spTree>
    <p:extLst>
      <p:ext uri="{BB962C8B-B14F-4D97-AF65-F5344CB8AC3E}">
        <p14:creationId xmlns:p14="http://schemas.microsoft.com/office/powerpoint/2010/main" val="2645855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1BA7-1753-E893-7859-A1AD074B7B5B}"/>
              </a:ext>
            </a:extLst>
          </p:cNvPr>
          <p:cNvSpPr>
            <a:spLocks noGrp="1"/>
          </p:cNvSpPr>
          <p:nvPr>
            <p:ph type="title"/>
          </p:nvPr>
        </p:nvSpPr>
        <p:spPr/>
        <p:txBody>
          <a:bodyPr/>
          <a:lstStyle/>
          <a:p>
            <a:r>
              <a:rPr lang="en-US" dirty="0"/>
              <a:t>Sign Up Today!</a:t>
            </a:r>
          </a:p>
        </p:txBody>
      </p:sp>
      <p:pic>
        <p:nvPicPr>
          <p:cNvPr id="9" name="Content Placeholder 8" descr="Graphical user interface, application&#10;&#10;Description automatically generated">
            <a:extLst>
              <a:ext uri="{FF2B5EF4-FFF2-40B4-BE49-F238E27FC236}">
                <a16:creationId xmlns:a16="http://schemas.microsoft.com/office/drawing/2014/main" id="{6EBDF3F1-0076-6973-C016-53D18191570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8814" b="14745"/>
          <a:stretch/>
        </p:blipFill>
        <p:spPr>
          <a:xfrm>
            <a:off x="838200" y="1832694"/>
            <a:ext cx="10515600" cy="1880662"/>
          </a:xfrm>
        </p:spPr>
      </p:pic>
      <p:sp>
        <p:nvSpPr>
          <p:cNvPr id="10" name="Content Placeholder 2">
            <a:extLst>
              <a:ext uri="{FF2B5EF4-FFF2-40B4-BE49-F238E27FC236}">
                <a16:creationId xmlns:a16="http://schemas.microsoft.com/office/drawing/2014/main" id="{34C93321-786A-AF78-AE99-BA03E5F032C0}"/>
              </a:ext>
            </a:extLst>
          </p:cNvPr>
          <p:cNvSpPr txBox="1">
            <a:spLocks/>
          </p:cNvSpPr>
          <p:nvPr/>
        </p:nvSpPr>
        <p:spPr>
          <a:xfrm>
            <a:off x="838200" y="3855362"/>
            <a:ext cx="10515600" cy="2277809"/>
          </a:xfrm>
          <a:prstGeom prst="rect">
            <a:avLst/>
          </a:prstGeom>
          <a:solidFill>
            <a:schemeClr val="bg1"/>
          </a:solidFill>
        </p:spPr>
        <p:txBody>
          <a:bodyPr vert="horz" lIns="228600" tIns="457200" rIns="228600" bIns="457200" rtlCol="0">
            <a:normAutofit fontScale="85000" lnSpcReduction="20000"/>
          </a:bodyPr>
          <a:lstStyle>
            <a:lvl1pPr marL="0" indent="0" algn="l" defTabSz="914400" rtl="0" eaLnBrk="1" latinLnBrk="0" hangingPunct="1">
              <a:lnSpc>
                <a:spcPct val="125000"/>
              </a:lnSpc>
              <a:spcBef>
                <a:spcPts val="1000"/>
              </a:spcBef>
              <a:buFont typeface="Arial" panose="020B0604020202020204" pitchFamily="34" charset="0"/>
              <a:buNone/>
              <a:defRPr sz="2400" kern="1200">
                <a:solidFill>
                  <a:schemeClr val="tx2"/>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200" b="1" dirty="0">
                <a:hlinkClick r:id="rId3"/>
              </a:rPr>
              <a:t>https://thinkrealty.com/think-savings/</a:t>
            </a:r>
            <a:endParaRPr lang="en-US" sz="2200" b="1" dirty="0"/>
          </a:p>
          <a:p>
            <a:pPr algn="ctr"/>
            <a:r>
              <a:rPr lang="en-US" sz="2200" dirty="0"/>
              <a:t>Use this code during signup: </a:t>
            </a:r>
            <a:r>
              <a:rPr lang="en-US" sz="2200" dirty="0">
                <a:highlight>
                  <a:srgbClr val="FFFF00"/>
                </a:highlight>
              </a:rPr>
              <a:t>YOUR CODE HERE!!!</a:t>
            </a:r>
          </a:p>
          <a:p>
            <a:pPr algn="ctr"/>
            <a:r>
              <a:rPr lang="en-US" sz="1600" dirty="0"/>
              <a:t>Signing up for the Savings Program automatically enables all benefits included in a FREE Think Realty membership. </a:t>
            </a:r>
            <a:br>
              <a:rPr lang="en-US" sz="1600" dirty="0"/>
            </a:br>
            <a:r>
              <a:rPr lang="en-US" sz="1600" dirty="0"/>
              <a:t>You can upgrade to add a Magazine or Premium membership at any time at </a:t>
            </a:r>
            <a:r>
              <a:rPr lang="en-US" sz="1600" dirty="0">
                <a:hlinkClick r:id="rId4"/>
              </a:rPr>
              <a:t>https://thinkrealty.com/join/</a:t>
            </a:r>
            <a:r>
              <a:rPr lang="en-US" sz="1600" dirty="0"/>
              <a:t>.</a:t>
            </a:r>
            <a:endParaRPr lang="en-US" sz="1700" dirty="0"/>
          </a:p>
        </p:txBody>
      </p:sp>
    </p:spTree>
    <p:extLst>
      <p:ext uri="{BB962C8B-B14F-4D97-AF65-F5344CB8AC3E}">
        <p14:creationId xmlns:p14="http://schemas.microsoft.com/office/powerpoint/2010/main" val="2068956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F0FDF1C-720E-BC4D-F614-A9B80705F9AD}"/>
              </a:ext>
            </a:extLst>
          </p:cNvPr>
          <p:cNvSpPr>
            <a:spLocks noGrp="1"/>
          </p:cNvSpPr>
          <p:nvPr>
            <p:ph idx="1"/>
          </p:nvPr>
        </p:nvSpPr>
        <p:spPr/>
        <p:txBody>
          <a:bodyPr anchor="ctr" anchorCtr="0"/>
          <a:lstStyle/>
          <a:p>
            <a:pPr algn="ctr"/>
            <a:r>
              <a:rPr lang="en-US" b="1" dirty="0">
                <a:latin typeface="+mj-lt"/>
              </a:rPr>
              <a:t>Who We Are</a:t>
            </a:r>
          </a:p>
          <a:p>
            <a:pPr algn="ctr"/>
            <a:r>
              <a:rPr lang="en-US" dirty="0"/>
              <a:t>Think Realty is the premier media platform for real estate investors, featuring timely news, education, exclusive events, tools, and more. We positively impact investors throughout their real estate journey with accurate and timely strategies and in-depth content.</a:t>
            </a:r>
          </a:p>
        </p:txBody>
      </p:sp>
    </p:spTree>
    <p:extLst>
      <p:ext uri="{BB962C8B-B14F-4D97-AF65-F5344CB8AC3E}">
        <p14:creationId xmlns:p14="http://schemas.microsoft.com/office/powerpoint/2010/main" val="1976474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F0FDF1C-720E-BC4D-F614-A9B80705F9AD}"/>
              </a:ext>
            </a:extLst>
          </p:cNvPr>
          <p:cNvSpPr>
            <a:spLocks noGrp="1"/>
          </p:cNvSpPr>
          <p:nvPr>
            <p:ph idx="1"/>
          </p:nvPr>
        </p:nvSpPr>
        <p:spPr/>
        <p:txBody>
          <a:bodyPr>
            <a:normAutofit fontScale="92500" lnSpcReduction="10000"/>
          </a:bodyPr>
          <a:lstStyle/>
          <a:p>
            <a:r>
              <a:rPr lang="en-US" b="1" dirty="0">
                <a:latin typeface="+mj-lt"/>
              </a:rPr>
              <a:t>Our Membership</a:t>
            </a:r>
          </a:p>
          <a:p>
            <a:pPr marL="342900" indent="-342900">
              <a:buFont typeface="Arial" panose="020B0604020202020204" pitchFamily="34" charset="0"/>
              <a:buChar char="•"/>
            </a:pPr>
            <a:r>
              <a:rPr lang="en-US" dirty="0"/>
              <a:t>23,000 + active Think Realty members nationwide</a:t>
            </a:r>
          </a:p>
          <a:p>
            <a:pPr marL="342900" indent="-342900">
              <a:buFont typeface="Arial" panose="020B0604020202020204" pitchFamily="34" charset="0"/>
              <a:buChar char="•"/>
            </a:pPr>
            <a:r>
              <a:rPr lang="en-US" dirty="0"/>
              <a:t>300+ REIAs and groups in the Affiliate Program</a:t>
            </a:r>
          </a:p>
          <a:p>
            <a:pPr marL="342900" indent="-342900">
              <a:buFont typeface="Arial" panose="020B0604020202020204" pitchFamily="34" charset="0"/>
              <a:buChar char="•"/>
            </a:pPr>
            <a:r>
              <a:rPr lang="en-US" dirty="0"/>
              <a:t>Members include investors, rehabbers, flippers, landlords, property managers, contracts, and real estate professionals</a:t>
            </a:r>
          </a:p>
          <a:p>
            <a:pPr marL="342900" indent="-342900">
              <a:buFont typeface="Arial" panose="020B0604020202020204" pitchFamily="34" charset="0"/>
              <a:buChar char="•"/>
            </a:pPr>
            <a:r>
              <a:rPr lang="en-US" dirty="0"/>
              <a:t>40% own 20+ properties</a:t>
            </a:r>
          </a:p>
          <a:p>
            <a:pPr marL="342900" indent="-342900">
              <a:buFont typeface="Arial" panose="020B0604020202020204" pitchFamily="34" charset="0"/>
              <a:buChar char="•"/>
            </a:pPr>
            <a:r>
              <a:rPr lang="en-US" dirty="0"/>
              <a:t>Members rehab and flip 100,000+ properties/year</a:t>
            </a:r>
          </a:p>
        </p:txBody>
      </p:sp>
    </p:spTree>
    <p:extLst>
      <p:ext uri="{BB962C8B-B14F-4D97-AF65-F5344CB8AC3E}">
        <p14:creationId xmlns:p14="http://schemas.microsoft.com/office/powerpoint/2010/main" val="537765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5383C00C-2107-DCEF-CBC1-EFC52E3C24C6}"/>
              </a:ext>
            </a:extLst>
          </p:cNvPr>
          <p:cNvSpPr>
            <a:spLocks noGrp="1"/>
          </p:cNvSpPr>
          <p:nvPr>
            <p:ph sz="half" idx="2"/>
          </p:nvPr>
        </p:nvSpPr>
        <p:spPr/>
        <p:txBody>
          <a:bodyPr lIns="1188720"/>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666666"/>
                </a:solidFill>
                <a:effectLst/>
                <a:uLnTx/>
                <a:uFillTx/>
                <a:latin typeface="Open Sans" panose="020B0606030504020204" pitchFamily="34" charset="0"/>
                <a:ea typeface="+mn-ea"/>
                <a:cs typeface="+mn-cs"/>
              </a:rPr>
              <a:t>Digital Resources </a:t>
            </a:r>
            <a:r>
              <a:rPr kumimoji="0" lang="en-US" sz="1600" i="0" u="none" strike="noStrike" kern="1200" cap="none" spc="0" normalizeH="0" baseline="0" noProof="0" dirty="0">
                <a:ln>
                  <a:noFill/>
                </a:ln>
                <a:solidFill>
                  <a:srgbClr val="666666"/>
                </a:solidFill>
                <a:effectLst/>
                <a:uLnTx/>
                <a:uFillTx/>
                <a:latin typeface="Open Sans" panose="020B0606030504020204" pitchFamily="34" charset="0"/>
                <a:ea typeface="+mn-ea"/>
                <a:cs typeface="+mn-cs"/>
              </a:rPr>
              <a:t>include REI </a:t>
            </a:r>
            <a:r>
              <a:rPr kumimoji="0" lang="en-US" sz="1600" i="0" u="none" strike="noStrike" kern="1200" cap="none" spc="0" normalizeH="0" baseline="0" noProof="0" dirty="0">
                <a:ln>
                  <a:noFill/>
                </a:ln>
                <a:solidFill>
                  <a:srgbClr val="666666"/>
                </a:solidFill>
                <a:effectLst/>
                <a:uLnTx/>
                <a:uFillTx/>
                <a:latin typeface="Open Sans" panose="020B0606030504020204" pitchFamily="34" charset="0"/>
                <a:ea typeface="+mn-ea"/>
                <a:cs typeface="+mn-cs"/>
                <a:hlinkClick r:id="rId2"/>
              </a:rPr>
              <a:t>calculators</a:t>
            </a:r>
            <a:r>
              <a:rPr kumimoji="0" lang="en-US" sz="1600" i="0" u="none" strike="noStrike" kern="1200" cap="none" spc="0" normalizeH="0" baseline="0" noProof="0" dirty="0">
                <a:ln>
                  <a:noFill/>
                </a:ln>
                <a:solidFill>
                  <a:srgbClr val="666666"/>
                </a:solidFill>
                <a:effectLst/>
                <a:uLnTx/>
                <a:uFillTx/>
                <a:latin typeface="Open Sans" panose="020B0606030504020204" pitchFamily="34" charset="0"/>
                <a:ea typeface="+mn-ea"/>
                <a:cs typeface="+mn-cs"/>
              </a:rPr>
              <a:t>, </a:t>
            </a:r>
            <a:r>
              <a:rPr kumimoji="0" lang="en-US" sz="1600" i="0" u="none" strike="noStrike" kern="1200" cap="none" spc="0" normalizeH="0" baseline="0" noProof="0" dirty="0">
                <a:ln>
                  <a:noFill/>
                </a:ln>
                <a:solidFill>
                  <a:srgbClr val="666666"/>
                </a:solidFill>
                <a:effectLst/>
                <a:uLnTx/>
                <a:uFillTx/>
                <a:latin typeface="Open Sans" panose="020B0606030504020204" pitchFamily="34" charset="0"/>
                <a:ea typeface="+mn-ea"/>
                <a:cs typeface="+mn-cs"/>
                <a:hlinkClick r:id="rId3"/>
              </a:rPr>
              <a:t>downloadable</a:t>
            </a:r>
            <a:r>
              <a:rPr kumimoji="0" lang="en-US" sz="1600" i="0" u="none" strike="noStrike" kern="1200" cap="none" spc="0" normalizeH="0" baseline="0" noProof="0" dirty="0">
                <a:ln>
                  <a:noFill/>
                </a:ln>
                <a:solidFill>
                  <a:srgbClr val="666666"/>
                </a:solidFill>
                <a:effectLst/>
                <a:uLnTx/>
                <a:uFillTx/>
                <a:latin typeface="Open Sans" panose="020B0606030504020204" pitchFamily="34" charset="0"/>
                <a:ea typeface="+mn-ea"/>
                <a:cs typeface="+mn-cs"/>
              </a:rPr>
              <a:t> checklists, templates, eBooks, </a:t>
            </a:r>
            <a:r>
              <a:rPr lang="en-US" sz="1600" dirty="0">
                <a:solidFill>
                  <a:srgbClr val="666666"/>
                </a:solidFill>
                <a:latin typeface="Open Sans" panose="020B0606030504020204" pitchFamily="34" charset="0"/>
              </a:rPr>
              <a:t>and more. </a:t>
            </a:r>
          </a:p>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666666"/>
                </a:solidFill>
                <a:effectLst/>
                <a:uLnTx/>
                <a:uFillTx/>
                <a:latin typeface="Open Sans" panose="020B0606030504020204" pitchFamily="34" charset="0"/>
                <a:ea typeface="+mn-ea"/>
                <a:cs typeface="+mn-cs"/>
              </a:rPr>
              <a:t>Conference &amp; Expo </a:t>
            </a:r>
            <a:r>
              <a:rPr kumimoji="0" lang="en-US" sz="1600" b="0" i="0" u="none" strike="noStrike" kern="1200" cap="none" spc="0" normalizeH="0" baseline="0" noProof="0" dirty="0">
                <a:ln>
                  <a:noFill/>
                </a:ln>
                <a:solidFill>
                  <a:srgbClr val="666666"/>
                </a:solidFill>
                <a:effectLst/>
                <a:uLnTx/>
                <a:uFillTx/>
                <a:latin typeface="Open Sans" panose="020B0606030504020204" pitchFamily="34" charset="0"/>
                <a:ea typeface="+mn-ea"/>
                <a:cs typeface="+mn-cs"/>
              </a:rPr>
              <a:t>features a </a:t>
            </a:r>
            <a:r>
              <a:rPr kumimoji="0" lang="en-US" sz="1600" b="0" i="0" u="none" strike="noStrike" kern="1200" cap="none" spc="0" normalizeH="0" baseline="0" noProof="0" dirty="0">
                <a:ln>
                  <a:noFill/>
                </a:ln>
                <a:solidFill>
                  <a:srgbClr val="666666"/>
                </a:solidFill>
                <a:effectLst/>
                <a:uLnTx/>
                <a:uFillTx/>
                <a:latin typeface="Open Sans" panose="020B0606030504020204" pitchFamily="34" charset="0"/>
                <a:ea typeface="+mn-ea"/>
                <a:cs typeface="+mn-cs"/>
                <a:hlinkClick r:id="rId4"/>
              </a:rPr>
              <a:t>high-energy environment</a:t>
            </a:r>
            <a:r>
              <a:rPr kumimoji="0" lang="en-US" sz="1600" b="0" i="0" u="none" strike="noStrike" kern="1200" cap="none" spc="0" normalizeH="0" baseline="0" noProof="0" dirty="0">
                <a:ln>
                  <a:noFill/>
                </a:ln>
                <a:solidFill>
                  <a:srgbClr val="666666"/>
                </a:solidFill>
                <a:effectLst/>
                <a:uLnTx/>
                <a:uFillTx/>
                <a:latin typeface="Open Sans" panose="020B0606030504020204" pitchFamily="34" charset="0"/>
                <a:ea typeface="+mn-ea"/>
                <a:cs typeface="+mn-cs"/>
              </a:rPr>
              <a:t> where you’ll network with top-tier investors, meet specialized vendors, and attend sessions and specialty workshops.</a:t>
            </a:r>
          </a:p>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lang="en-US" sz="1600" b="1" dirty="0">
                <a:solidFill>
                  <a:srgbClr val="666666"/>
                </a:solidFill>
                <a:latin typeface="Open Sans" panose="020B0606030504020204" pitchFamily="34" charset="0"/>
              </a:rPr>
              <a:t>Savings Program </a:t>
            </a:r>
            <a:r>
              <a:rPr lang="en-US" sz="1600" dirty="0">
                <a:solidFill>
                  <a:srgbClr val="666666"/>
                </a:solidFill>
                <a:latin typeface="Open Sans" panose="020B0606030504020204" pitchFamily="34" charset="0"/>
              </a:rPr>
              <a:t>brings </a:t>
            </a:r>
            <a:r>
              <a:rPr lang="en-US" sz="1600" dirty="0">
                <a:solidFill>
                  <a:srgbClr val="666666"/>
                </a:solidFill>
                <a:latin typeface="Open Sans" panose="020B0606030504020204" pitchFamily="34" charset="0"/>
                <a:hlinkClick r:id="rId5"/>
              </a:rPr>
              <a:t>discounts</a:t>
            </a:r>
            <a:r>
              <a:rPr lang="en-US" sz="1600" dirty="0">
                <a:solidFill>
                  <a:srgbClr val="666666"/>
                </a:solidFill>
                <a:latin typeface="Open Sans" panose="020B0606030504020204" pitchFamily="34" charset="0"/>
              </a:rPr>
              <a:t> of up to 50% from our trusted partners.</a:t>
            </a:r>
            <a:endParaRPr lang="en-US" b="1" dirty="0"/>
          </a:p>
        </p:txBody>
      </p:sp>
      <p:sp>
        <p:nvSpPr>
          <p:cNvPr id="13" name="Content Placeholder 12">
            <a:extLst>
              <a:ext uri="{FF2B5EF4-FFF2-40B4-BE49-F238E27FC236}">
                <a16:creationId xmlns:a16="http://schemas.microsoft.com/office/drawing/2014/main" id="{4731B028-CF4C-DB42-4E55-4F0B46B2C218}"/>
              </a:ext>
            </a:extLst>
          </p:cNvPr>
          <p:cNvSpPr>
            <a:spLocks noGrp="1"/>
          </p:cNvSpPr>
          <p:nvPr>
            <p:ph sz="half" idx="1"/>
          </p:nvPr>
        </p:nvSpPr>
        <p:spPr/>
        <p:txBody>
          <a:bodyPr lIns="1188720">
            <a:normAutofit lnSpcReduction="10000"/>
          </a:bodyPr>
          <a:lstStyle/>
          <a:p>
            <a:r>
              <a:rPr lang="en-US" sz="1600" b="1" i="0" dirty="0">
                <a:solidFill>
                  <a:srgbClr val="666666"/>
                </a:solidFill>
                <a:effectLst/>
                <a:latin typeface="Open Sans" panose="020B0606030504020204" pitchFamily="34" charset="0"/>
              </a:rPr>
              <a:t>Think Realty Magazine</a:t>
            </a:r>
            <a:r>
              <a:rPr lang="en-US" sz="1600" b="0" i="0" dirty="0">
                <a:solidFill>
                  <a:srgbClr val="666666"/>
                </a:solidFill>
                <a:effectLst/>
                <a:latin typeface="Open Sans" panose="020B0606030504020204" pitchFamily="34" charset="0"/>
              </a:rPr>
              <a:t> is America’s foremost REI </a:t>
            </a:r>
            <a:r>
              <a:rPr lang="en-US" sz="1600" b="0" i="0" u="none" strike="noStrike" dirty="0">
                <a:solidFill>
                  <a:srgbClr val="2EA3F2"/>
                </a:solidFill>
                <a:effectLst/>
                <a:latin typeface="Open Sans" panose="020B0606030504020204" pitchFamily="34" charset="0"/>
                <a:hlinkClick r:id="rId6"/>
              </a:rPr>
              <a:t>magazine</a:t>
            </a:r>
            <a:r>
              <a:rPr lang="en-US" sz="1600" b="0" i="0" dirty="0">
                <a:solidFill>
                  <a:srgbClr val="666666"/>
                </a:solidFill>
                <a:effectLst/>
                <a:latin typeface="Open Sans" panose="020B0606030504020204" pitchFamily="34" charset="0"/>
              </a:rPr>
              <a:t> with spotlights on successful investors, best practices, industry trends, and news.</a:t>
            </a:r>
          </a:p>
          <a:p>
            <a:r>
              <a:rPr lang="en-US" sz="1600" b="1" dirty="0">
                <a:solidFill>
                  <a:srgbClr val="666666"/>
                </a:solidFill>
                <a:latin typeface="Open Sans" panose="020B0606030504020204" pitchFamily="34" charset="0"/>
              </a:rPr>
              <a:t>Resident Expert Video Courses </a:t>
            </a:r>
            <a:r>
              <a:rPr lang="en-US" sz="1600" dirty="0">
                <a:solidFill>
                  <a:srgbClr val="666666"/>
                </a:solidFill>
                <a:latin typeface="Open Sans" panose="020B0606030504020204" pitchFamily="34" charset="0"/>
              </a:rPr>
              <a:t>quickly deliver information and strategies on high-demand, </a:t>
            </a:r>
            <a:r>
              <a:rPr lang="en-US" sz="1600" dirty="0">
                <a:solidFill>
                  <a:srgbClr val="666666"/>
                </a:solidFill>
                <a:latin typeface="Open Sans" panose="020B0606030504020204" pitchFamily="34" charset="0"/>
                <a:hlinkClick r:id="rId7"/>
              </a:rPr>
              <a:t>must-know facets of REI</a:t>
            </a:r>
            <a:r>
              <a:rPr lang="en-US" sz="1600" dirty="0">
                <a:solidFill>
                  <a:srgbClr val="666666"/>
                </a:solidFill>
                <a:latin typeface="Open Sans" panose="020B0606030504020204" pitchFamily="34" charset="0"/>
              </a:rPr>
              <a:t>.</a:t>
            </a:r>
          </a:p>
          <a:p>
            <a:r>
              <a:rPr lang="en-US" sz="1600" b="1" dirty="0">
                <a:solidFill>
                  <a:srgbClr val="666666"/>
                </a:solidFill>
                <a:latin typeface="Open Sans" panose="020B0606030504020204" pitchFamily="34" charset="0"/>
              </a:rPr>
              <a:t>Digital Content </a:t>
            </a:r>
            <a:r>
              <a:rPr lang="en-US" sz="1600" dirty="0">
                <a:solidFill>
                  <a:srgbClr val="666666"/>
                </a:solidFill>
                <a:latin typeface="Open Sans" panose="020B0606030504020204" pitchFamily="34" charset="0"/>
              </a:rPr>
              <a:t>brings daily </a:t>
            </a:r>
            <a:r>
              <a:rPr lang="en-US" sz="1600" dirty="0">
                <a:solidFill>
                  <a:srgbClr val="666666"/>
                </a:solidFill>
                <a:latin typeface="Open Sans" panose="020B0606030504020204" pitchFamily="34" charset="0"/>
                <a:hlinkClick r:id="rId8"/>
              </a:rPr>
              <a:t>news</a:t>
            </a:r>
            <a:r>
              <a:rPr lang="en-US" sz="1600" dirty="0">
                <a:solidFill>
                  <a:srgbClr val="666666"/>
                </a:solidFill>
                <a:latin typeface="Open Sans" panose="020B0606030504020204" pitchFamily="34" charset="0"/>
              </a:rPr>
              <a:t> updates and </a:t>
            </a:r>
            <a:r>
              <a:rPr lang="en-US" sz="1600" dirty="0">
                <a:solidFill>
                  <a:srgbClr val="666666"/>
                </a:solidFill>
                <a:latin typeface="Open Sans" panose="020B0606030504020204" pitchFamily="34" charset="0"/>
                <a:hlinkClick r:id="rId9"/>
              </a:rPr>
              <a:t>educational</a:t>
            </a:r>
            <a:r>
              <a:rPr lang="en-US" sz="1600" dirty="0">
                <a:solidFill>
                  <a:srgbClr val="666666"/>
                </a:solidFill>
                <a:latin typeface="Open Sans" panose="020B0606030504020204" pitchFamily="34" charset="0"/>
              </a:rPr>
              <a:t> articles, weekly </a:t>
            </a:r>
            <a:r>
              <a:rPr lang="en-US" sz="1600" dirty="0">
                <a:solidFill>
                  <a:srgbClr val="666666"/>
                </a:solidFill>
                <a:latin typeface="Open Sans" panose="020B0606030504020204" pitchFamily="34" charset="0"/>
                <a:hlinkClick r:id="rId10"/>
              </a:rPr>
              <a:t>podcasts</a:t>
            </a:r>
            <a:r>
              <a:rPr lang="en-US" sz="1600" dirty="0">
                <a:solidFill>
                  <a:srgbClr val="666666"/>
                </a:solidFill>
                <a:latin typeface="Open Sans" panose="020B0606030504020204" pitchFamily="34" charset="0"/>
              </a:rPr>
              <a:t>, live </a:t>
            </a:r>
            <a:r>
              <a:rPr lang="en-US" sz="1600" dirty="0">
                <a:solidFill>
                  <a:srgbClr val="666666"/>
                </a:solidFill>
                <a:latin typeface="Open Sans" panose="020B0606030504020204" pitchFamily="34" charset="0"/>
                <a:hlinkClick r:id="rId11"/>
              </a:rPr>
              <a:t>webinars</a:t>
            </a:r>
            <a:r>
              <a:rPr lang="en-US" sz="1600" dirty="0">
                <a:solidFill>
                  <a:srgbClr val="666666"/>
                </a:solidFill>
                <a:latin typeface="Open Sans" panose="020B0606030504020204" pitchFamily="34" charset="0"/>
              </a:rPr>
              <a:t>, and more.</a:t>
            </a:r>
            <a:endParaRPr lang="en-US" sz="1600" b="1" dirty="0">
              <a:solidFill>
                <a:srgbClr val="666666"/>
              </a:solidFill>
              <a:latin typeface="Open Sans" panose="020B0606030504020204" pitchFamily="34" charset="0"/>
            </a:endParaRPr>
          </a:p>
          <a:p>
            <a:endParaRPr lang="en-US" sz="1600" b="1" i="0" dirty="0">
              <a:solidFill>
                <a:srgbClr val="666666"/>
              </a:solidFill>
              <a:effectLst/>
              <a:latin typeface="Open Sans" panose="020B0606030504020204" pitchFamily="34" charset="0"/>
            </a:endParaRPr>
          </a:p>
        </p:txBody>
      </p:sp>
      <p:pic>
        <p:nvPicPr>
          <p:cNvPr id="25" name="Picture 24" descr="A picture containing text, clipart&#10;&#10;Description automatically generated">
            <a:extLst>
              <a:ext uri="{FF2B5EF4-FFF2-40B4-BE49-F238E27FC236}">
                <a16:creationId xmlns:a16="http://schemas.microsoft.com/office/drawing/2014/main" id="{241A7D85-3FE5-E176-4ADD-58CCCFA2C40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04384" y="3419672"/>
            <a:ext cx="622442" cy="622442"/>
          </a:xfrm>
          <a:prstGeom prst="rect">
            <a:avLst/>
          </a:prstGeom>
        </p:spPr>
      </p:pic>
      <p:pic>
        <p:nvPicPr>
          <p:cNvPr id="27" name="Picture 26" descr="A picture containing text, clipart&#10;&#10;Description automatically generated">
            <a:extLst>
              <a:ext uri="{FF2B5EF4-FFF2-40B4-BE49-F238E27FC236}">
                <a16:creationId xmlns:a16="http://schemas.microsoft.com/office/drawing/2014/main" id="{5439AEBA-30B8-2A69-0989-ED021A93CF9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51425" y="2195156"/>
            <a:ext cx="622442" cy="622442"/>
          </a:xfrm>
          <a:prstGeom prst="rect">
            <a:avLst/>
          </a:prstGeom>
        </p:spPr>
      </p:pic>
      <p:pic>
        <p:nvPicPr>
          <p:cNvPr id="29" name="Picture 28" descr="Icon&#10;&#10;Description automatically generated">
            <a:extLst>
              <a:ext uri="{FF2B5EF4-FFF2-40B4-BE49-F238E27FC236}">
                <a16:creationId xmlns:a16="http://schemas.microsoft.com/office/drawing/2014/main" id="{D938C6E9-0FAC-EC83-7788-BD71C3B1618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51425" y="4561253"/>
            <a:ext cx="622442" cy="622442"/>
          </a:xfrm>
          <a:prstGeom prst="rect">
            <a:avLst/>
          </a:prstGeom>
        </p:spPr>
      </p:pic>
      <p:pic>
        <p:nvPicPr>
          <p:cNvPr id="31" name="Picture 30" descr="Logo, icon&#10;&#10;Description automatically generated">
            <a:extLst>
              <a:ext uri="{FF2B5EF4-FFF2-40B4-BE49-F238E27FC236}">
                <a16:creationId xmlns:a16="http://schemas.microsoft.com/office/drawing/2014/main" id="{FDB931EB-7FDC-84B0-C266-B4BB6984806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51425" y="3610373"/>
            <a:ext cx="622442" cy="622442"/>
          </a:xfrm>
          <a:prstGeom prst="rect">
            <a:avLst/>
          </a:prstGeom>
        </p:spPr>
      </p:pic>
      <p:pic>
        <p:nvPicPr>
          <p:cNvPr id="33" name="Picture 32" descr="A map of the world&#10;&#10;Description automatically generated with medium confidence">
            <a:extLst>
              <a:ext uri="{FF2B5EF4-FFF2-40B4-BE49-F238E27FC236}">
                <a16:creationId xmlns:a16="http://schemas.microsoft.com/office/drawing/2014/main" id="{2536220F-04FE-B02E-04D9-3E66F1D5606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03957" y="4986549"/>
            <a:ext cx="622442" cy="622442"/>
          </a:xfrm>
          <a:prstGeom prst="rect">
            <a:avLst/>
          </a:prstGeom>
        </p:spPr>
      </p:pic>
      <p:pic>
        <p:nvPicPr>
          <p:cNvPr id="35" name="Picture 34" descr="Icon&#10;&#10;Description automatically generated">
            <a:extLst>
              <a:ext uri="{FF2B5EF4-FFF2-40B4-BE49-F238E27FC236}">
                <a16:creationId xmlns:a16="http://schemas.microsoft.com/office/drawing/2014/main" id="{F9835736-673F-98D3-3CF3-338FDF6E182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03957" y="2260618"/>
            <a:ext cx="622442" cy="622442"/>
          </a:xfrm>
          <a:prstGeom prst="rect">
            <a:avLst/>
          </a:prstGeom>
        </p:spPr>
      </p:pic>
    </p:spTree>
    <p:extLst>
      <p:ext uri="{BB962C8B-B14F-4D97-AF65-F5344CB8AC3E}">
        <p14:creationId xmlns:p14="http://schemas.microsoft.com/office/powerpoint/2010/main" val="348418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1BA7-1753-E893-7859-A1AD074B7B5B}"/>
              </a:ext>
            </a:extLst>
          </p:cNvPr>
          <p:cNvSpPr>
            <a:spLocks noGrp="1"/>
          </p:cNvSpPr>
          <p:nvPr>
            <p:ph type="title"/>
          </p:nvPr>
        </p:nvSpPr>
        <p:spPr/>
        <p:txBody>
          <a:bodyPr/>
          <a:lstStyle/>
          <a:p>
            <a:r>
              <a:rPr lang="en-US" dirty="0"/>
              <a:t>Savings Program</a:t>
            </a:r>
          </a:p>
        </p:txBody>
      </p:sp>
      <p:sp>
        <p:nvSpPr>
          <p:cNvPr id="3" name="Content Placeholder 2">
            <a:extLst>
              <a:ext uri="{FF2B5EF4-FFF2-40B4-BE49-F238E27FC236}">
                <a16:creationId xmlns:a16="http://schemas.microsoft.com/office/drawing/2014/main" id="{F1754EAE-2B27-F51B-BB56-8A6C25287062}"/>
              </a:ext>
            </a:extLst>
          </p:cNvPr>
          <p:cNvSpPr>
            <a:spLocks noGrp="1"/>
          </p:cNvSpPr>
          <p:nvPr>
            <p:ph idx="1"/>
          </p:nvPr>
        </p:nvSpPr>
        <p:spPr/>
        <p:txBody>
          <a:bodyPr>
            <a:normAutofit fontScale="92500"/>
          </a:bodyPr>
          <a:lstStyle/>
          <a:p>
            <a:r>
              <a:rPr lang="en-US" dirty="0"/>
              <a:t>Leveraging the buying power of our 23,000+ membership, we’ve negotiated steep discounts from top brands to save you up to 50%.</a:t>
            </a:r>
          </a:p>
          <a:p>
            <a:r>
              <a:rPr lang="en-US" dirty="0"/>
              <a:t>With the Savings Program, you’ll:</a:t>
            </a:r>
          </a:p>
          <a:p>
            <a:pPr marL="342900" indent="-342900">
              <a:buFont typeface="Arial" panose="020B0604020202020204" pitchFamily="34" charset="0"/>
              <a:buChar char="•"/>
            </a:pPr>
            <a:r>
              <a:rPr lang="en-US" sz="2200" dirty="0"/>
              <a:t>Learn about products and solutions that </a:t>
            </a:r>
            <a:r>
              <a:rPr lang="en-US" sz="2200" i="1" dirty="0"/>
              <a:t>will</a:t>
            </a:r>
            <a:r>
              <a:rPr lang="en-US" sz="2200" dirty="0"/>
              <a:t> save your business time and money.</a:t>
            </a:r>
          </a:p>
          <a:p>
            <a:pPr marL="342900" indent="-342900">
              <a:buFont typeface="Arial" panose="020B0604020202020204" pitchFamily="34" charset="0"/>
              <a:buChar char="•"/>
            </a:pPr>
            <a:r>
              <a:rPr lang="en-US" sz="2200" dirty="0"/>
              <a:t>Earn discounts-on-top-of-discounts with partner extra promotions and events.</a:t>
            </a:r>
          </a:p>
          <a:p>
            <a:pPr marL="342900" indent="-342900">
              <a:buFont typeface="Arial" panose="020B0604020202020204" pitchFamily="34" charset="0"/>
              <a:buChar char="•"/>
            </a:pPr>
            <a:r>
              <a:rPr lang="en-US" sz="2200" dirty="0"/>
              <a:t>Access white-glove service when you need help with large or unique purchases.</a:t>
            </a:r>
          </a:p>
        </p:txBody>
      </p:sp>
    </p:spTree>
    <p:extLst>
      <p:ext uri="{BB962C8B-B14F-4D97-AF65-F5344CB8AC3E}">
        <p14:creationId xmlns:p14="http://schemas.microsoft.com/office/powerpoint/2010/main" val="518632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FB3F5F57-DA86-BBAA-0F03-F5F50518F7BC}"/>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78601" b="-78601"/>
          <a:stretch/>
        </p:blipFill>
        <p:spPr/>
      </p:pic>
      <p:pic>
        <p:nvPicPr>
          <p:cNvPr id="17" name="Picture Placeholder 16" descr="A picture containing icon&#10;&#10;Description automatically generated">
            <a:extLst>
              <a:ext uri="{FF2B5EF4-FFF2-40B4-BE49-F238E27FC236}">
                <a16:creationId xmlns:a16="http://schemas.microsoft.com/office/drawing/2014/main" id="{25FAB890-7866-94CE-DC18-DBEB4E51B658}"/>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17926" b="-17926"/>
          <a:stretch/>
        </p:blipFill>
        <p:spPr/>
      </p:pic>
      <p:pic>
        <p:nvPicPr>
          <p:cNvPr id="19" name="Picture Placeholder 18" descr="Logo&#10;&#10;Description automatically generated">
            <a:extLst>
              <a:ext uri="{FF2B5EF4-FFF2-40B4-BE49-F238E27FC236}">
                <a16:creationId xmlns:a16="http://schemas.microsoft.com/office/drawing/2014/main" id="{E13F89CB-332E-46C4-690E-9B3FEF9ECE78}"/>
              </a:ext>
            </a:extLst>
          </p:cNvPr>
          <p:cNvPicPr>
            <a:picLocks noGrp="1" noChangeAspect="1"/>
          </p:cNvPicPr>
          <p:nvPr>
            <p:ph type="pic" sz="quarter" idx="12"/>
          </p:nvPr>
        </p:nvPicPr>
        <p:blipFill rotWithShape="1">
          <a:blip r:embed="rId4">
            <a:extLst>
              <a:ext uri="{28A0092B-C50C-407E-A947-70E740481C1C}">
                <a14:useLocalDpi xmlns:a14="http://schemas.microsoft.com/office/drawing/2010/main" val="0"/>
              </a:ext>
            </a:extLst>
          </a:blip>
          <a:srcRect t="-88646" b="-88646"/>
          <a:stretch/>
        </p:blipFill>
        <p:spPr/>
      </p:pic>
      <p:pic>
        <p:nvPicPr>
          <p:cNvPr id="21" name="Picture Placeholder 20" descr="A picture containing text, tableware, dishware, plate&#10;&#10;Description automatically generated">
            <a:extLst>
              <a:ext uri="{FF2B5EF4-FFF2-40B4-BE49-F238E27FC236}">
                <a16:creationId xmlns:a16="http://schemas.microsoft.com/office/drawing/2014/main" id="{1D603A9E-F1BA-3AEA-6ADE-3BE39AE6E377}"/>
              </a:ext>
            </a:extLst>
          </p:cNvPr>
          <p:cNvPicPr>
            <a:picLocks noGrp="1" noChangeAspect="1"/>
          </p:cNvPicPr>
          <p:nvPr>
            <p:ph type="pic" sz="quarter" idx="13"/>
          </p:nvPr>
        </p:nvPicPr>
        <p:blipFill rotWithShape="1">
          <a:blip r:embed="rId5">
            <a:extLst>
              <a:ext uri="{28A0092B-C50C-407E-A947-70E740481C1C}">
                <a14:useLocalDpi xmlns:a14="http://schemas.microsoft.com/office/drawing/2010/main" val="0"/>
              </a:ext>
            </a:extLst>
          </a:blip>
          <a:srcRect t="-68374" b="-68374"/>
          <a:stretch/>
        </p:blipFill>
        <p:spPr/>
      </p:pic>
      <p:pic>
        <p:nvPicPr>
          <p:cNvPr id="23" name="Picture Placeholder 22" descr="Logo&#10;&#10;Description automatically generated">
            <a:extLst>
              <a:ext uri="{FF2B5EF4-FFF2-40B4-BE49-F238E27FC236}">
                <a16:creationId xmlns:a16="http://schemas.microsoft.com/office/drawing/2014/main" id="{1EB2E3B4-C428-5FE3-DC55-785E291BC503}"/>
              </a:ext>
            </a:extLst>
          </p:cNvPr>
          <p:cNvPicPr>
            <a:picLocks noGrp="1" noChangeAspect="1"/>
          </p:cNvPicPr>
          <p:nvPr>
            <p:ph type="pic" sz="quarter" idx="14"/>
          </p:nvPr>
        </p:nvPicPr>
        <p:blipFill rotWithShape="1">
          <a:blip r:embed="rId6">
            <a:extLst>
              <a:ext uri="{28A0092B-C50C-407E-A947-70E740481C1C}">
                <a14:useLocalDpi xmlns:a14="http://schemas.microsoft.com/office/drawing/2010/main" val="0"/>
              </a:ext>
            </a:extLst>
          </a:blip>
          <a:srcRect t="-59591" b="-59591"/>
          <a:stretch/>
        </p:blipFill>
        <p:spPr/>
      </p:pic>
      <p:pic>
        <p:nvPicPr>
          <p:cNvPr id="25" name="Picture Placeholder 24" descr="Text&#10;&#10;Description automatically generated with low confidence">
            <a:extLst>
              <a:ext uri="{FF2B5EF4-FFF2-40B4-BE49-F238E27FC236}">
                <a16:creationId xmlns:a16="http://schemas.microsoft.com/office/drawing/2014/main" id="{6728452A-BC1B-F2A7-1A2B-4A6DA42484BA}"/>
              </a:ext>
            </a:extLst>
          </p:cNvPr>
          <p:cNvPicPr>
            <a:picLocks noGrp="1" noChangeAspect="1"/>
          </p:cNvPicPr>
          <p:nvPr>
            <p:ph type="pic" sz="quarter" idx="15"/>
          </p:nvPr>
        </p:nvPicPr>
        <p:blipFill rotWithShape="1">
          <a:blip r:embed="rId7">
            <a:extLst>
              <a:ext uri="{28A0092B-C50C-407E-A947-70E740481C1C}">
                <a14:useLocalDpi xmlns:a14="http://schemas.microsoft.com/office/drawing/2010/main" val="0"/>
              </a:ext>
            </a:extLst>
          </a:blip>
          <a:srcRect t="-153691" b="-153691"/>
          <a:stretch/>
        </p:blipFill>
        <p:spPr/>
      </p:pic>
      <p:pic>
        <p:nvPicPr>
          <p:cNvPr id="27" name="Picture Placeholder 26" descr="Shape&#10;&#10;Description automatically generated">
            <a:extLst>
              <a:ext uri="{FF2B5EF4-FFF2-40B4-BE49-F238E27FC236}">
                <a16:creationId xmlns:a16="http://schemas.microsoft.com/office/drawing/2014/main" id="{451F84DF-8644-9B4B-5DC4-FD862549FBB4}"/>
              </a:ext>
            </a:extLst>
          </p:cNvPr>
          <p:cNvPicPr>
            <a:picLocks noGrp="1" noChangeAspect="1"/>
          </p:cNvPicPr>
          <p:nvPr>
            <p:ph type="pic" sz="quarter" idx="16"/>
          </p:nvPr>
        </p:nvPicPr>
        <p:blipFill rotWithShape="1">
          <a:blip r:embed="rId8">
            <a:extLst>
              <a:ext uri="{28A0092B-C50C-407E-A947-70E740481C1C}">
                <a14:useLocalDpi xmlns:a14="http://schemas.microsoft.com/office/drawing/2010/main" val="0"/>
              </a:ext>
            </a:extLst>
          </a:blip>
          <a:srcRect l="-673" r="-673"/>
          <a:stretch/>
        </p:blipFill>
        <p:spPr/>
      </p:pic>
      <p:pic>
        <p:nvPicPr>
          <p:cNvPr id="29" name="Picture Placeholder 28" descr="Logo&#10;&#10;Description automatically generated">
            <a:extLst>
              <a:ext uri="{FF2B5EF4-FFF2-40B4-BE49-F238E27FC236}">
                <a16:creationId xmlns:a16="http://schemas.microsoft.com/office/drawing/2014/main" id="{8582A1BB-53B4-1BF2-FA39-34DE5281CB3D}"/>
              </a:ext>
            </a:extLst>
          </p:cNvPr>
          <p:cNvPicPr>
            <a:picLocks noGrp="1" noChangeAspect="1"/>
          </p:cNvPicPr>
          <p:nvPr>
            <p:ph type="pic" sz="quarter" idx="17"/>
          </p:nvPr>
        </p:nvPicPr>
        <p:blipFill rotWithShape="1">
          <a:blip r:embed="rId9">
            <a:extLst>
              <a:ext uri="{28A0092B-C50C-407E-A947-70E740481C1C}">
                <a14:useLocalDpi xmlns:a14="http://schemas.microsoft.com/office/drawing/2010/main" val="0"/>
              </a:ext>
            </a:extLst>
          </a:blip>
          <a:srcRect t="-67349" b="-67349"/>
          <a:stretch/>
        </p:blipFill>
        <p:spPr/>
      </p:pic>
      <p:pic>
        <p:nvPicPr>
          <p:cNvPr id="31" name="Picture Placeholder 30" descr="A screenshot of a video game&#10;&#10;Description automatically generated with medium confidence">
            <a:extLst>
              <a:ext uri="{FF2B5EF4-FFF2-40B4-BE49-F238E27FC236}">
                <a16:creationId xmlns:a16="http://schemas.microsoft.com/office/drawing/2014/main" id="{DCBEAB98-4CC5-0504-7C2D-8E9D19DDB840}"/>
              </a:ext>
            </a:extLst>
          </p:cNvPr>
          <p:cNvPicPr>
            <a:picLocks noGrp="1" noChangeAspect="1"/>
          </p:cNvPicPr>
          <p:nvPr>
            <p:ph type="pic" sz="quarter" idx="18"/>
          </p:nvPr>
        </p:nvPicPr>
        <p:blipFill rotWithShape="1">
          <a:blip r:embed="rId10">
            <a:extLst>
              <a:ext uri="{28A0092B-C50C-407E-A947-70E740481C1C}">
                <a14:useLocalDpi xmlns:a14="http://schemas.microsoft.com/office/drawing/2010/main" val="0"/>
              </a:ext>
            </a:extLst>
          </a:blip>
          <a:srcRect t="-127607" b="-127607"/>
          <a:stretch/>
        </p:blipFill>
        <p:spPr/>
      </p:pic>
      <p:pic>
        <p:nvPicPr>
          <p:cNvPr id="33" name="Picture Placeholder 32" descr="A picture containing text, clipart&#10;&#10;Description automatically generated">
            <a:extLst>
              <a:ext uri="{FF2B5EF4-FFF2-40B4-BE49-F238E27FC236}">
                <a16:creationId xmlns:a16="http://schemas.microsoft.com/office/drawing/2014/main" id="{E71EB20A-CA6D-5AD6-3305-003BFF746524}"/>
              </a:ext>
            </a:extLst>
          </p:cNvPr>
          <p:cNvPicPr>
            <a:picLocks noGrp="1" noChangeAspect="1"/>
          </p:cNvPicPr>
          <p:nvPr>
            <p:ph type="pic" sz="quarter" idx="19"/>
          </p:nvPr>
        </p:nvPicPr>
        <p:blipFill rotWithShape="1">
          <a:blip r:embed="rId11">
            <a:extLst>
              <a:ext uri="{28A0092B-C50C-407E-A947-70E740481C1C}">
                <a14:useLocalDpi xmlns:a14="http://schemas.microsoft.com/office/drawing/2010/main" val="0"/>
              </a:ext>
            </a:extLst>
          </a:blip>
          <a:srcRect t="-122105" b="-122105"/>
          <a:stretch/>
        </p:blipFill>
        <p:spPr/>
      </p:pic>
      <p:pic>
        <p:nvPicPr>
          <p:cNvPr id="35" name="Picture Placeholder 34" descr="A picture containing text, sign, plate, tableware&#10;&#10;Description automatically generated">
            <a:extLst>
              <a:ext uri="{FF2B5EF4-FFF2-40B4-BE49-F238E27FC236}">
                <a16:creationId xmlns:a16="http://schemas.microsoft.com/office/drawing/2014/main" id="{0F7F48D6-5DA8-8D54-7FCC-D0EA3D2EFD85}"/>
              </a:ext>
            </a:extLst>
          </p:cNvPr>
          <p:cNvPicPr>
            <a:picLocks noGrp="1" noChangeAspect="1"/>
          </p:cNvPicPr>
          <p:nvPr>
            <p:ph type="pic" sz="quarter" idx="20"/>
          </p:nvPr>
        </p:nvPicPr>
        <p:blipFill rotWithShape="1">
          <a:blip r:embed="rId12">
            <a:extLst>
              <a:ext uri="{28A0092B-C50C-407E-A947-70E740481C1C}">
                <a14:useLocalDpi xmlns:a14="http://schemas.microsoft.com/office/drawing/2010/main" val="0"/>
              </a:ext>
            </a:extLst>
          </a:blip>
          <a:srcRect t="-220329" b="-220329"/>
          <a:stretch/>
        </p:blipFill>
        <p:spPr/>
      </p:pic>
      <p:pic>
        <p:nvPicPr>
          <p:cNvPr id="37" name="Picture Placeholder 36" descr="A picture containing text, clipart&#10;&#10;Description automatically generated">
            <a:extLst>
              <a:ext uri="{FF2B5EF4-FFF2-40B4-BE49-F238E27FC236}">
                <a16:creationId xmlns:a16="http://schemas.microsoft.com/office/drawing/2014/main" id="{D3A5F0B8-5AB3-A53E-AF37-DF8C192246BC}"/>
              </a:ext>
            </a:extLst>
          </p:cNvPr>
          <p:cNvPicPr>
            <a:picLocks noGrp="1" noChangeAspect="1"/>
          </p:cNvPicPr>
          <p:nvPr>
            <p:ph type="pic" sz="quarter" idx="21"/>
          </p:nvPr>
        </p:nvPicPr>
        <p:blipFill rotWithShape="1">
          <a:blip r:embed="rId13">
            <a:extLst>
              <a:ext uri="{28A0092B-C50C-407E-A947-70E740481C1C}">
                <a14:useLocalDpi xmlns:a14="http://schemas.microsoft.com/office/drawing/2010/main" val="0"/>
              </a:ext>
            </a:extLst>
          </a:blip>
          <a:srcRect t="-138182" b="-138182"/>
          <a:stretch/>
        </p:blipFill>
        <p:spPr/>
      </p:pic>
    </p:spTree>
    <p:extLst>
      <p:ext uri="{BB962C8B-B14F-4D97-AF65-F5344CB8AC3E}">
        <p14:creationId xmlns:p14="http://schemas.microsoft.com/office/powerpoint/2010/main" val="2380120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Icon&#10;&#10;Description automatically generated">
            <a:extLst>
              <a:ext uri="{FF2B5EF4-FFF2-40B4-BE49-F238E27FC236}">
                <a16:creationId xmlns:a16="http://schemas.microsoft.com/office/drawing/2014/main" id="{7764E585-0610-254F-DD64-AEF45BBD696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80371" b="-80371"/>
          <a:stretch/>
        </p:blipFill>
        <p:spPr/>
      </p:pic>
      <p:sp>
        <p:nvSpPr>
          <p:cNvPr id="3" name="Content Placeholder 2">
            <a:extLst>
              <a:ext uri="{FF2B5EF4-FFF2-40B4-BE49-F238E27FC236}">
                <a16:creationId xmlns:a16="http://schemas.microsoft.com/office/drawing/2014/main" id="{23397AED-2EA5-D702-7970-646013F45685}"/>
              </a:ext>
            </a:extLst>
          </p:cNvPr>
          <p:cNvSpPr>
            <a:spLocks noGrp="1"/>
          </p:cNvSpPr>
          <p:nvPr>
            <p:ph idx="1"/>
          </p:nvPr>
        </p:nvSpPr>
        <p:spPr/>
        <p:txBody>
          <a:bodyPr>
            <a:noAutofit/>
          </a:bodyPr>
          <a:lstStyle/>
          <a:p>
            <a:pPr marL="285750" indent="-285750">
              <a:buSzPct val="100000"/>
              <a:buFont typeface="Arial" panose="020B0604020202020204" pitchFamily="34" charset="0"/>
              <a:buChar char="•"/>
              <a:defRPr sz="1400">
                <a:solidFill>
                  <a:srgbClr val="595959"/>
                </a:solidFill>
                <a:latin typeface="Arial"/>
                <a:ea typeface="Arial"/>
                <a:cs typeface="Arial"/>
                <a:sym typeface="Arial"/>
              </a:defRPr>
            </a:pPr>
            <a:r>
              <a:rPr lang="en-US" sz="1800" dirty="0"/>
              <a:t>Access 140,000+ contractor items, including appliances, plumbing, electrical, and HVAC products.</a:t>
            </a:r>
          </a:p>
          <a:p>
            <a:pPr marL="285750" indent="-285750">
              <a:buSzPct val="100000"/>
              <a:buFont typeface="Arial"/>
              <a:buChar char="•"/>
              <a:defRPr sz="1400">
                <a:solidFill>
                  <a:srgbClr val="595959"/>
                </a:solidFill>
                <a:latin typeface="Arial"/>
                <a:ea typeface="Arial"/>
                <a:cs typeface="Arial"/>
                <a:sym typeface="Arial"/>
              </a:defRPr>
            </a:pPr>
            <a:r>
              <a:rPr lang="en-US" sz="1800" dirty="0"/>
              <a:t>Additional savings on the top 1,500 contractor items.</a:t>
            </a:r>
          </a:p>
          <a:p>
            <a:pPr marL="285750" indent="-285750">
              <a:buSzPct val="100000"/>
              <a:buFont typeface="Arial"/>
              <a:buChar char="•"/>
              <a:defRPr sz="1400">
                <a:solidFill>
                  <a:srgbClr val="595959"/>
                </a:solidFill>
                <a:latin typeface="Arial"/>
                <a:ea typeface="Arial"/>
                <a:cs typeface="Arial"/>
                <a:sym typeface="Arial"/>
              </a:defRPr>
            </a:pPr>
            <a:r>
              <a:rPr lang="en-US" sz="1800" dirty="0"/>
              <a:t>Exclusive brand products for up to 40% off comparable national brands.</a:t>
            </a:r>
          </a:p>
          <a:p>
            <a:pPr marL="285750" indent="-285750">
              <a:buSzPct val="100000"/>
              <a:buFont typeface="Arial"/>
              <a:buChar char="•"/>
              <a:defRPr sz="1400">
                <a:solidFill>
                  <a:srgbClr val="595959"/>
                </a:solidFill>
                <a:latin typeface="Arial"/>
                <a:ea typeface="Arial"/>
                <a:cs typeface="Arial"/>
                <a:sym typeface="Arial"/>
              </a:defRPr>
            </a:pPr>
            <a:r>
              <a:rPr lang="en-US" sz="1800" dirty="0"/>
              <a:t>Dedicated Account Manager for Think Realty Savings Program Members.</a:t>
            </a:r>
          </a:p>
          <a:p>
            <a:pPr marL="285750" indent="-285750">
              <a:buSzPct val="100000"/>
              <a:buFont typeface="Arial"/>
              <a:buChar char="•"/>
              <a:defRPr sz="1400">
                <a:solidFill>
                  <a:srgbClr val="595959"/>
                </a:solidFill>
                <a:latin typeface="Arial"/>
                <a:ea typeface="Arial"/>
                <a:cs typeface="Arial"/>
                <a:sym typeface="Arial"/>
              </a:defRPr>
            </a:pPr>
            <a:r>
              <a:rPr lang="en-US" sz="1800" dirty="0"/>
              <a:t>Easy online ordering, including mobile app.</a:t>
            </a:r>
          </a:p>
          <a:p>
            <a:pPr marL="285750" indent="-285750">
              <a:buSzPct val="100000"/>
              <a:buFont typeface="Arial"/>
              <a:buChar char="•"/>
              <a:defRPr sz="1400">
                <a:solidFill>
                  <a:srgbClr val="595959"/>
                </a:solidFill>
                <a:latin typeface="Arial"/>
                <a:ea typeface="Arial"/>
                <a:cs typeface="Arial"/>
                <a:sym typeface="Arial"/>
              </a:defRPr>
            </a:pPr>
            <a:r>
              <a:rPr lang="en-US" sz="1800" dirty="0"/>
              <a:t>Nationwide distribution and pickup – next day delivery to 98% of the country.</a:t>
            </a:r>
          </a:p>
          <a:p>
            <a:pPr marL="285750" indent="-285750">
              <a:buSzPct val="100000"/>
              <a:buFont typeface="Arial"/>
              <a:buChar char="•"/>
              <a:defRPr sz="1400">
                <a:solidFill>
                  <a:srgbClr val="595959"/>
                </a:solidFill>
                <a:latin typeface="Arial"/>
                <a:ea typeface="Arial"/>
                <a:cs typeface="Arial"/>
                <a:sym typeface="Arial"/>
              </a:defRPr>
            </a:pPr>
            <a:r>
              <a:rPr lang="en-US" sz="1800" dirty="0"/>
              <a:t>Requires a credit application and licensed business (ex: LLC).</a:t>
            </a:r>
          </a:p>
        </p:txBody>
      </p:sp>
    </p:spTree>
    <p:extLst>
      <p:ext uri="{BB962C8B-B14F-4D97-AF65-F5344CB8AC3E}">
        <p14:creationId xmlns:p14="http://schemas.microsoft.com/office/powerpoint/2010/main" val="585714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764E585-0610-254F-DD64-AEF45BBD696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18861" b="-18861"/>
          <a:stretch/>
        </p:blipFill>
        <p:spPr/>
      </p:pic>
      <p:sp>
        <p:nvSpPr>
          <p:cNvPr id="3" name="Content Placeholder 2">
            <a:extLst>
              <a:ext uri="{FF2B5EF4-FFF2-40B4-BE49-F238E27FC236}">
                <a16:creationId xmlns:a16="http://schemas.microsoft.com/office/drawing/2014/main" id="{23397AED-2EA5-D702-7970-646013F45685}"/>
              </a:ext>
            </a:extLst>
          </p:cNvPr>
          <p:cNvSpPr>
            <a:spLocks noGrp="1"/>
          </p:cNvSpPr>
          <p:nvPr>
            <p:ph idx="1"/>
          </p:nvPr>
        </p:nvSpPr>
        <p:spPr/>
        <p:txBody>
          <a:bodyPr>
            <a:normAutofit/>
          </a:bodyPr>
          <a:lstStyle/>
          <a:p>
            <a:pPr marL="285750" indent="-285750">
              <a:buSzPct val="100000"/>
              <a:buFont typeface="Arial"/>
              <a:buChar char="•"/>
              <a:defRPr sz="1600">
                <a:solidFill>
                  <a:srgbClr val="595959"/>
                </a:solidFill>
                <a:latin typeface="Arial"/>
                <a:ea typeface="Arial"/>
                <a:cs typeface="Arial"/>
                <a:sym typeface="Arial"/>
              </a:defRPr>
            </a:pPr>
            <a:r>
              <a:rPr lang="en-US" sz="1800" dirty="0"/>
              <a:t>Nationwide, full-service construction and tool rental.</a:t>
            </a:r>
          </a:p>
          <a:p>
            <a:pPr marL="285750" indent="-285750">
              <a:buSzPct val="100000"/>
              <a:buFont typeface="Arial"/>
              <a:buChar char="•"/>
              <a:defRPr sz="1600">
                <a:solidFill>
                  <a:srgbClr val="595959"/>
                </a:solidFill>
                <a:latin typeface="Arial"/>
                <a:ea typeface="Arial"/>
                <a:cs typeface="Arial"/>
                <a:sym typeface="Arial"/>
              </a:defRPr>
            </a:pPr>
            <a:r>
              <a:rPr lang="en-US" sz="1800" dirty="0"/>
              <a:t>10% off single day rentals, 15% off weekly rentals, 20% off monthly rentals.</a:t>
            </a:r>
          </a:p>
          <a:p>
            <a:pPr marL="285750" indent="-285750">
              <a:buSzPct val="100000"/>
              <a:buFont typeface="Arial"/>
              <a:buChar char="•"/>
              <a:defRPr sz="1600">
                <a:solidFill>
                  <a:srgbClr val="595959"/>
                </a:solidFill>
                <a:latin typeface="Arial"/>
                <a:ea typeface="Arial"/>
                <a:cs typeface="Arial"/>
                <a:sym typeface="Arial"/>
              </a:defRPr>
            </a:pPr>
            <a:r>
              <a:rPr lang="en-US" sz="1800" dirty="0"/>
              <a:t>600+ locations with dispatchers, mechanics, and delivery vehicles.</a:t>
            </a:r>
          </a:p>
          <a:p>
            <a:pPr marL="285750" indent="-285750">
              <a:buSzPct val="100000"/>
              <a:buFont typeface="Arial"/>
              <a:buChar char="•"/>
              <a:defRPr sz="1600">
                <a:solidFill>
                  <a:srgbClr val="595959"/>
                </a:solidFill>
                <a:latin typeface="Arial"/>
                <a:ea typeface="Arial"/>
                <a:cs typeface="Arial"/>
                <a:sym typeface="Arial"/>
              </a:defRPr>
            </a:pPr>
            <a:r>
              <a:rPr lang="en-US" sz="1800" dirty="0"/>
              <a:t>24/7 emergency service provides the confidence that you can complete any job on-time and on-schedule.</a:t>
            </a:r>
          </a:p>
          <a:p>
            <a:pPr marL="285750" indent="-285750">
              <a:buSzPct val="100000"/>
              <a:buFont typeface="Arial"/>
              <a:buChar char="•"/>
              <a:defRPr sz="1600">
                <a:solidFill>
                  <a:srgbClr val="595959"/>
                </a:solidFill>
                <a:latin typeface="Arial"/>
                <a:ea typeface="Arial"/>
                <a:cs typeface="Arial"/>
                <a:sym typeface="Arial"/>
              </a:defRPr>
            </a:pPr>
            <a:r>
              <a:rPr lang="en-US" sz="1800" dirty="0"/>
              <a:t>Requires a Sunbelt Rentals credit and rental application.</a:t>
            </a:r>
          </a:p>
        </p:txBody>
      </p:sp>
    </p:spTree>
    <p:extLst>
      <p:ext uri="{BB962C8B-B14F-4D97-AF65-F5344CB8AC3E}">
        <p14:creationId xmlns:p14="http://schemas.microsoft.com/office/powerpoint/2010/main" val="645734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7764E585-0610-254F-DD64-AEF45BBD696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90556" b="-90556"/>
          <a:stretch/>
        </p:blipFill>
        <p:spPr/>
      </p:pic>
      <p:sp>
        <p:nvSpPr>
          <p:cNvPr id="3" name="Content Placeholder 2">
            <a:extLst>
              <a:ext uri="{FF2B5EF4-FFF2-40B4-BE49-F238E27FC236}">
                <a16:creationId xmlns:a16="http://schemas.microsoft.com/office/drawing/2014/main" id="{23397AED-2EA5-D702-7970-646013F45685}"/>
              </a:ext>
            </a:extLst>
          </p:cNvPr>
          <p:cNvSpPr>
            <a:spLocks noGrp="1"/>
          </p:cNvSpPr>
          <p:nvPr>
            <p:ph idx="1"/>
          </p:nvPr>
        </p:nvSpPr>
        <p:spPr/>
        <p:txBody>
          <a:bodyPr>
            <a:normAutofit lnSpcReduction="10000"/>
          </a:bodyPr>
          <a:lstStyle/>
          <a:p>
            <a:pPr marL="285750" indent="-285750">
              <a:buSzPct val="100000"/>
              <a:buFont typeface="Arial"/>
              <a:buChar char="•"/>
              <a:defRPr sz="1600">
                <a:solidFill>
                  <a:srgbClr val="595959"/>
                </a:solidFill>
                <a:latin typeface="Arial"/>
                <a:ea typeface="Arial"/>
                <a:cs typeface="Arial"/>
                <a:sym typeface="Arial"/>
              </a:defRPr>
            </a:pPr>
            <a:r>
              <a:rPr lang="en-US" sz="1800" dirty="0"/>
              <a:t>Discounts in store with your downloadable Store Purchase Card.</a:t>
            </a:r>
          </a:p>
          <a:p>
            <a:pPr marL="285750" indent="-285750">
              <a:buSzPct val="100000"/>
              <a:buFont typeface="Arial"/>
              <a:buChar char="•"/>
              <a:defRPr sz="1600">
                <a:solidFill>
                  <a:srgbClr val="595959"/>
                </a:solidFill>
                <a:latin typeface="Arial"/>
                <a:ea typeface="Arial"/>
                <a:cs typeface="Arial"/>
                <a:sym typeface="Arial"/>
              </a:defRPr>
            </a:pPr>
            <a:r>
              <a:rPr lang="en-US" sz="1800" dirty="0"/>
              <a:t>Discounted online pricing brings you the best savings.</a:t>
            </a:r>
          </a:p>
          <a:p>
            <a:pPr marL="285750" indent="-285750">
              <a:buSzPct val="100000"/>
              <a:buFont typeface="Arial"/>
              <a:buChar char="•"/>
              <a:defRPr sz="1600">
                <a:solidFill>
                  <a:srgbClr val="595959"/>
                </a:solidFill>
                <a:latin typeface="Arial"/>
                <a:ea typeface="Arial"/>
                <a:cs typeface="Arial"/>
                <a:sym typeface="Arial"/>
              </a:defRPr>
            </a:pPr>
            <a:r>
              <a:rPr lang="en-US" sz="1800" dirty="0"/>
              <a:t>Up to 55% off retail on various office supply, cleaning, and break room items.</a:t>
            </a:r>
          </a:p>
          <a:p>
            <a:pPr marL="285750" indent="-285750">
              <a:buSzPct val="100000"/>
              <a:buFont typeface="Arial"/>
              <a:buChar char="•"/>
              <a:defRPr sz="1600">
                <a:solidFill>
                  <a:srgbClr val="595959"/>
                </a:solidFill>
                <a:latin typeface="Arial"/>
                <a:ea typeface="Arial"/>
                <a:cs typeface="Arial"/>
                <a:sym typeface="Arial"/>
              </a:defRPr>
            </a:pPr>
            <a:r>
              <a:rPr lang="en-US" sz="1800" dirty="0"/>
              <a:t>Average of 10% savings on technology solutions.</a:t>
            </a:r>
          </a:p>
          <a:p>
            <a:pPr marL="285750" indent="-285750">
              <a:buSzPct val="100000"/>
              <a:buFont typeface="Arial"/>
              <a:buChar char="•"/>
              <a:defRPr sz="1600">
                <a:solidFill>
                  <a:srgbClr val="595959"/>
                </a:solidFill>
                <a:latin typeface="Arial"/>
                <a:ea typeface="Arial"/>
                <a:cs typeface="Arial"/>
                <a:sym typeface="Arial"/>
              </a:defRPr>
            </a:pPr>
            <a:r>
              <a:rPr lang="en-US" sz="1800" dirty="0"/>
              <a:t>Ink &amp; Toner 10% off Branded / 20% off Private Brand.</a:t>
            </a:r>
          </a:p>
          <a:p>
            <a:pPr marL="285750" indent="-285750">
              <a:buSzPct val="100000"/>
              <a:buFont typeface="Arial"/>
              <a:buChar char="•"/>
              <a:defRPr sz="1600">
                <a:solidFill>
                  <a:srgbClr val="595959"/>
                </a:solidFill>
                <a:latin typeface="Arial"/>
                <a:ea typeface="Arial"/>
                <a:cs typeface="Arial"/>
                <a:sym typeface="Arial"/>
              </a:defRPr>
            </a:pPr>
            <a:r>
              <a:rPr lang="en-US" sz="1800" dirty="0"/>
              <a:t>Special print and copy pricing – up to 40% off black &amp; white copies; 25% off color copies.</a:t>
            </a:r>
          </a:p>
          <a:p>
            <a:pPr marL="285750" indent="-285750">
              <a:buSzPct val="100000"/>
              <a:buFont typeface="Arial"/>
              <a:buChar char="•"/>
              <a:defRPr sz="1600">
                <a:solidFill>
                  <a:srgbClr val="595959"/>
                </a:solidFill>
                <a:latin typeface="Arial"/>
                <a:ea typeface="Arial"/>
                <a:cs typeface="Arial"/>
                <a:sym typeface="Arial"/>
              </a:defRPr>
            </a:pPr>
            <a:r>
              <a:rPr lang="en-US" sz="1800" dirty="0"/>
              <a:t>Free next-day shipping on orders of $50 or more.</a:t>
            </a:r>
          </a:p>
        </p:txBody>
      </p:sp>
    </p:spTree>
    <p:extLst>
      <p:ext uri="{BB962C8B-B14F-4D97-AF65-F5344CB8AC3E}">
        <p14:creationId xmlns:p14="http://schemas.microsoft.com/office/powerpoint/2010/main" val="2489526723"/>
      </p:ext>
    </p:extLst>
  </p:cSld>
  <p:clrMapOvr>
    <a:masterClrMapping/>
  </p:clrMapOvr>
</p:sld>
</file>

<file path=ppt/theme/theme1.xml><?xml version="1.0" encoding="utf-8"?>
<a:theme xmlns:a="http://schemas.openxmlformats.org/drawingml/2006/main" name="Office Theme">
  <a:themeElements>
    <a:clrScheme name="Think Realty">
      <a:dk1>
        <a:sysClr val="windowText" lastClr="000000"/>
      </a:dk1>
      <a:lt1>
        <a:sysClr val="window" lastClr="FFFFFF"/>
      </a:lt1>
      <a:dk2>
        <a:srgbClr val="6D6E71"/>
      </a:dk2>
      <a:lt2>
        <a:srgbClr val="CCCCCC"/>
      </a:lt2>
      <a:accent1>
        <a:srgbClr val="00A3E3"/>
      </a:accent1>
      <a:accent2>
        <a:srgbClr val="90C73E"/>
      </a:accent2>
      <a:accent3>
        <a:srgbClr val="FFC40C"/>
      </a:accent3>
      <a:accent4>
        <a:srgbClr val="BE54A0"/>
      </a:accent4>
      <a:accent5>
        <a:srgbClr val="2DC1D8"/>
      </a:accent5>
      <a:accent6>
        <a:srgbClr val="ED1A3C"/>
      </a:accent6>
      <a:hlink>
        <a:srgbClr val="00A3E3"/>
      </a:hlink>
      <a:folHlink>
        <a:srgbClr val="954F72"/>
      </a:folHlink>
    </a:clrScheme>
    <a:fontScheme name="AAPL-TR">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667</Words>
  <Application>Microsoft Office PowerPoint</Application>
  <PresentationFormat>Widescreen</PresentationFormat>
  <Paragraphs>50</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Roboto</vt:lpstr>
      <vt:lpstr>Open Sans</vt:lpstr>
      <vt:lpstr>Arial</vt:lpstr>
      <vt:lpstr>Office Theme</vt:lpstr>
      <vt:lpstr>   Affiliate Group Benefits </vt:lpstr>
      <vt:lpstr>PowerPoint Presentation</vt:lpstr>
      <vt:lpstr>PowerPoint Presentation</vt:lpstr>
      <vt:lpstr>PowerPoint Presentation</vt:lpstr>
      <vt:lpstr>Savings Program</vt:lpstr>
      <vt:lpstr>PowerPoint Presentation</vt:lpstr>
      <vt:lpstr>PowerPoint Presentation</vt:lpstr>
      <vt:lpstr>PowerPoint Presentation</vt:lpstr>
      <vt:lpstr>PowerPoint Presentation</vt:lpstr>
      <vt:lpstr>PowerPoint Presentation</vt:lpstr>
      <vt:lpstr>PowerPoint Presentation</vt:lpstr>
      <vt:lpstr>Sign Up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Affiliate Group Benefits </dc:title>
  <dc:creator>Kat Hungerford</dc:creator>
  <cp:lastModifiedBy>Kat Hungerford</cp:lastModifiedBy>
  <cp:revision>16</cp:revision>
  <dcterms:created xsi:type="dcterms:W3CDTF">2023-02-13T16:22:15Z</dcterms:created>
  <dcterms:modified xsi:type="dcterms:W3CDTF">2023-02-13T19:45:04Z</dcterms:modified>
</cp:coreProperties>
</file>